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448" r:id="rId5"/>
    <p:sldId id="2463" r:id="rId6"/>
    <p:sldId id="2495" r:id="rId7"/>
    <p:sldId id="2498" r:id="rId8"/>
    <p:sldId id="2462" r:id="rId9"/>
    <p:sldId id="2451" r:id="rId10"/>
    <p:sldId id="259" r:id="rId11"/>
    <p:sldId id="2464" r:id="rId12"/>
    <p:sldId id="2467" r:id="rId13"/>
    <p:sldId id="2465" r:id="rId14"/>
    <p:sldId id="2468" r:id="rId15"/>
    <p:sldId id="2485" r:id="rId16"/>
    <p:sldId id="2470" r:id="rId17"/>
    <p:sldId id="2484" r:id="rId18"/>
    <p:sldId id="2473" r:id="rId19"/>
    <p:sldId id="2474" r:id="rId20"/>
    <p:sldId id="2475" r:id="rId21"/>
    <p:sldId id="2483" r:id="rId22"/>
    <p:sldId id="2477" r:id="rId23"/>
    <p:sldId id="2478" r:id="rId24"/>
    <p:sldId id="2479" r:id="rId25"/>
    <p:sldId id="2480" r:id="rId26"/>
    <p:sldId id="2482" r:id="rId27"/>
    <p:sldId id="2490" r:id="rId28"/>
    <p:sldId id="2500" r:id="rId29"/>
    <p:sldId id="2501" r:id="rId30"/>
    <p:sldId id="2497" r:id="rId31"/>
    <p:sldId id="2486" r:id="rId32"/>
    <p:sldId id="2499" r:id="rId33"/>
    <p:sldId id="2488" r:id="rId34"/>
    <p:sldId id="2489" r:id="rId35"/>
    <p:sldId id="2496" r:id="rId36"/>
    <p:sldId id="2491" r:id="rId37"/>
    <p:sldId id="2493" r:id="rId38"/>
    <p:sldId id="2494" r:id="rId39"/>
    <p:sldId id="2450" r:id="rId40"/>
    <p:sldId id="243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>
        <p:guide orient="horz" pos="1992"/>
        <p:guide pos="3840"/>
        <p:guide orient="horz" pos="14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Zubair" userId="4a0fd965-0350-4abb-bd90-407ee1775c41" providerId="ADAL" clId="{B7CA5B9E-99E4-4A6F-8CB7-73E3685F8C6D}"/>
    <pc:docChg chg="undo custSel addSld delSld modSld">
      <pc:chgData name="Muhammad Zubair" userId="4a0fd965-0350-4abb-bd90-407ee1775c41" providerId="ADAL" clId="{B7CA5B9E-99E4-4A6F-8CB7-73E3685F8C6D}" dt="2023-08-22T06:24:30.531" v="85" actId="700"/>
      <pc:docMkLst>
        <pc:docMk/>
      </pc:docMkLst>
      <pc:sldChg chg="delSp modSp mod delAnim">
        <pc:chgData name="Muhammad Zubair" userId="4a0fd965-0350-4abb-bd90-407ee1775c41" providerId="ADAL" clId="{B7CA5B9E-99E4-4A6F-8CB7-73E3685F8C6D}" dt="2023-08-21T19:10:54.476" v="26" actId="1076"/>
        <pc:sldMkLst>
          <pc:docMk/>
          <pc:sldMk cId="1547653226" sldId="2463"/>
        </pc:sldMkLst>
        <pc:spChg chg="del">
          <ac:chgData name="Muhammad Zubair" userId="4a0fd965-0350-4abb-bd90-407ee1775c41" providerId="ADAL" clId="{B7CA5B9E-99E4-4A6F-8CB7-73E3685F8C6D}" dt="2023-08-21T19:09:57.461" v="17" actId="478"/>
          <ac:spMkLst>
            <pc:docMk/>
            <pc:sldMk cId="1547653226" sldId="2463"/>
            <ac:spMk id="7" creationId="{8A2000B0-DEF5-F2C0-C12F-BD255AF9A393}"/>
          </ac:spMkLst>
        </pc:spChg>
        <pc:spChg chg="del">
          <ac:chgData name="Muhammad Zubair" userId="4a0fd965-0350-4abb-bd90-407ee1775c41" providerId="ADAL" clId="{B7CA5B9E-99E4-4A6F-8CB7-73E3685F8C6D}" dt="2023-08-21T19:10:02.233" v="18" actId="478"/>
          <ac:spMkLst>
            <pc:docMk/>
            <pc:sldMk cId="1547653226" sldId="2463"/>
            <ac:spMk id="10" creationId="{FE96FE20-33C6-9C43-3D37-75D588402A53}"/>
          </ac:spMkLst>
        </pc:spChg>
        <pc:spChg chg="mod">
          <ac:chgData name="Muhammad Zubair" userId="4a0fd965-0350-4abb-bd90-407ee1775c41" providerId="ADAL" clId="{B7CA5B9E-99E4-4A6F-8CB7-73E3685F8C6D}" dt="2023-08-21T19:10:18.311" v="21" actId="1076"/>
          <ac:spMkLst>
            <pc:docMk/>
            <pc:sldMk cId="1547653226" sldId="2463"/>
            <ac:spMk id="13" creationId="{BF40DA0C-5602-CD1A-517E-869A6C2C8322}"/>
          </ac:spMkLst>
        </pc:spChg>
        <pc:spChg chg="mod">
          <ac:chgData name="Muhammad Zubair" userId="4a0fd965-0350-4abb-bd90-407ee1775c41" providerId="ADAL" clId="{B7CA5B9E-99E4-4A6F-8CB7-73E3685F8C6D}" dt="2023-08-21T19:10:23.054" v="22" actId="1076"/>
          <ac:spMkLst>
            <pc:docMk/>
            <pc:sldMk cId="1547653226" sldId="2463"/>
            <ac:spMk id="14" creationId="{64265EE8-7D4F-36D6-1488-825295AE253F}"/>
          </ac:spMkLst>
        </pc:spChg>
        <pc:spChg chg="del">
          <ac:chgData name="Muhammad Zubair" userId="4a0fd965-0350-4abb-bd90-407ee1775c41" providerId="ADAL" clId="{B7CA5B9E-99E4-4A6F-8CB7-73E3685F8C6D}" dt="2023-08-21T19:10:07.670" v="19" actId="478"/>
          <ac:spMkLst>
            <pc:docMk/>
            <pc:sldMk cId="1547653226" sldId="2463"/>
            <ac:spMk id="15" creationId="{F4DE666B-8682-3928-4027-54AD1C8EA6AE}"/>
          </ac:spMkLst>
        </pc:spChg>
        <pc:spChg chg="mod">
          <ac:chgData name="Muhammad Zubair" userId="4a0fd965-0350-4abb-bd90-407ee1775c41" providerId="ADAL" clId="{B7CA5B9E-99E4-4A6F-8CB7-73E3685F8C6D}" dt="2023-08-21T19:10:54.476" v="26" actId="1076"/>
          <ac:spMkLst>
            <pc:docMk/>
            <pc:sldMk cId="1547653226" sldId="2463"/>
            <ac:spMk id="17" creationId="{08C28601-02E7-33AB-F3FF-D93034F4E16B}"/>
          </ac:spMkLst>
        </pc:spChg>
        <pc:spChg chg="mod">
          <ac:chgData name="Muhammad Zubair" userId="4a0fd965-0350-4abb-bd90-407ee1775c41" providerId="ADAL" clId="{B7CA5B9E-99E4-4A6F-8CB7-73E3685F8C6D}" dt="2023-08-21T19:10:34.783" v="25" actId="1076"/>
          <ac:spMkLst>
            <pc:docMk/>
            <pc:sldMk cId="1547653226" sldId="2463"/>
            <ac:spMk id="27" creationId="{55FFA42E-88C9-B79E-1CB5-34A4882245CE}"/>
          </ac:spMkLst>
        </pc:spChg>
        <pc:picChg chg="del">
          <ac:chgData name="Muhammad Zubair" userId="4a0fd965-0350-4abb-bd90-407ee1775c41" providerId="ADAL" clId="{B7CA5B9E-99E4-4A6F-8CB7-73E3685F8C6D}" dt="2023-08-21T19:09:51.847" v="16" actId="478"/>
          <ac:picMkLst>
            <pc:docMk/>
            <pc:sldMk cId="1547653226" sldId="2463"/>
            <ac:picMk id="4" creationId="{2A579D4A-992F-FF9A-04A2-A474337A2603}"/>
          </ac:picMkLst>
        </pc:picChg>
        <pc:picChg chg="mod">
          <ac:chgData name="Muhammad Zubair" userId="4a0fd965-0350-4abb-bd90-407ee1775c41" providerId="ADAL" clId="{B7CA5B9E-99E4-4A6F-8CB7-73E3685F8C6D}" dt="2023-08-21T19:10:11.089" v="20" actId="1076"/>
          <ac:picMkLst>
            <pc:docMk/>
            <pc:sldMk cId="1547653226" sldId="2463"/>
            <ac:picMk id="11" creationId="{8F16DC80-2881-1C76-425F-80453ADC7BC7}"/>
          </ac:picMkLst>
        </pc:picChg>
      </pc:sldChg>
      <pc:sldChg chg="addSp delSp modSp mod modClrScheme chgLayout">
        <pc:chgData name="Muhammad Zubair" userId="4a0fd965-0350-4abb-bd90-407ee1775c41" providerId="ADAL" clId="{B7CA5B9E-99E4-4A6F-8CB7-73E3685F8C6D}" dt="2023-08-22T06:24:30.531" v="85" actId="700"/>
        <pc:sldMkLst>
          <pc:docMk/>
          <pc:sldMk cId="1277298767" sldId="2468"/>
        </pc:sldMkLst>
        <pc:spChg chg="mod ord">
          <ac:chgData name="Muhammad Zubair" userId="4a0fd965-0350-4abb-bd90-407ee1775c41" providerId="ADAL" clId="{B7CA5B9E-99E4-4A6F-8CB7-73E3685F8C6D}" dt="2023-08-22T06:24:30.531" v="85" actId="700"/>
          <ac:spMkLst>
            <pc:docMk/>
            <pc:sldMk cId="1277298767" sldId="2468"/>
            <ac:spMk id="4" creationId="{A4BADA18-8F0E-4249-A144-6CB8259BA65B}"/>
          </ac:spMkLst>
        </pc:spChg>
        <pc:spChg chg="add mod">
          <ac:chgData name="Muhammad Zubair" userId="4a0fd965-0350-4abb-bd90-407ee1775c41" providerId="ADAL" clId="{B7CA5B9E-99E4-4A6F-8CB7-73E3685F8C6D}" dt="2023-08-22T06:20:26.820" v="83" actId="20577"/>
          <ac:spMkLst>
            <pc:docMk/>
            <pc:sldMk cId="1277298767" sldId="2468"/>
            <ac:spMk id="8" creationId="{7D969DDA-C275-41B5-7BA1-05F7010F2184}"/>
          </ac:spMkLst>
        </pc:spChg>
        <pc:spChg chg="add del mod ord">
          <ac:chgData name="Muhammad Zubair" userId="4a0fd965-0350-4abb-bd90-407ee1775c41" providerId="ADAL" clId="{B7CA5B9E-99E4-4A6F-8CB7-73E3685F8C6D}" dt="2023-08-22T06:10:34.888" v="70" actId="700"/>
          <ac:spMkLst>
            <pc:docMk/>
            <pc:sldMk cId="1277298767" sldId="2468"/>
            <ac:spMk id="9" creationId="{57A70971-6B12-D8CA-2813-6DB40C76913E}"/>
          </ac:spMkLst>
        </pc:spChg>
        <pc:spChg chg="mod ord">
          <ac:chgData name="Muhammad Zubair" userId="4a0fd965-0350-4abb-bd90-407ee1775c41" providerId="ADAL" clId="{B7CA5B9E-99E4-4A6F-8CB7-73E3685F8C6D}" dt="2023-08-22T06:24:30.531" v="85" actId="700"/>
          <ac:spMkLst>
            <pc:docMk/>
            <pc:sldMk cId="1277298767" sldId="2468"/>
            <ac:spMk id="10" creationId="{255FA470-23EB-4512-8FFB-28DDAB08B002}"/>
          </ac:spMkLst>
        </pc:spChg>
        <pc:spChg chg="add del mod ord">
          <ac:chgData name="Muhammad Zubair" userId="4a0fd965-0350-4abb-bd90-407ee1775c41" providerId="ADAL" clId="{B7CA5B9E-99E4-4A6F-8CB7-73E3685F8C6D}" dt="2023-08-22T06:10:34.888" v="70" actId="700"/>
          <ac:spMkLst>
            <pc:docMk/>
            <pc:sldMk cId="1277298767" sldId="2468"/>
            <ac:spMk id="11" creationId="{F2AF88E2-5B05-4516-5805-D502C8C3019D}"/>
          </ac:spMkLst>
        </pc:spChg>
        <pc:spChg chg="add del mod ord">
          <ac:chgData name="Muhammad Zubair" userId="4a0fd965-0350-4abb-bd90-407ee1775c41" providerId="ADAL" clId="{B7CA5B9E-99E4-4A6F-8CB7-73E3685F8C6D}" dt="2023-08-22T06:10:34.888" v="70" actId="700"/>
          <ac:spMkLst>
            <pc:docMk/>
            <pc:sldMk cId="1277298767" sldId="2468"/>
            <ac:spMk id="12" creationId="{E9A8D14E-E5A6-D4FE-FECB-DFAE675929F8}"/>
          </ac:spMkLst>
        </pc:spChg>
        <pc:spChg chg="add del mod ord">
          <ac:chgData name="Muhammad Zubair" userId="4a0fd965-0350-4abb-bd90-407ee1775c41" providerId="ADAL" clId="{B7CA5B9E-99E4-4A6F-8CB7-73E3685F8C6D}" dt="2023-08-22T06:10:34.888" v="70" actId="700"/>
          <ac:spMkLst>
            <pc:docMk/>
            <pc:sldMk cId="1277298767" sldId="2468"/>
            <ac:spMk id="13" creationId="{E9186FA1-8EB2-D02D-B990-8B200C5180A2}"/>
          </ac:spMkLst>
        </pc:spChg>
        <pc:spChg chg="add del mod ord">
          <ac:chgData name="Muhammad Zubair" userId="4a0fd965-0350-4abb-bd90-407ee1775c41" providerId="ADAL" clId="{B7CA5B9E-99E4-4A6F-8CB7-73E3685F8C6D}" dt="2023-08-22T06:10:34.888" v="70" actId="700"/>
          <ac:spMkLst>
            <pc:docMk/>
            <pc:sldMk cId="1277298767" sldId="2468"/>
            <ac:spMk id="14" creationId="{EB57B6B0-3C5C-E379-A920-59DF1E98F71E}"/>
          </ac:spMkLst>
        </pc:spChg>
        <pc:spChg chg="add del mod ord">
          <ac:chgData name="Muhammad Zubair" userId="4a0fd965-0350-4abb-bd90-407ee1775c41" providerId="ADAL" clId="{B7CA5B9E-99E4-4A6F-8CB7-73E3685F8C6D}" dt="2023-08-22T06:10:34.888" v="70" actId="700"/>
          <ac:spMkLst>
            <pc:docMk/>
            <pc:sldMk cId="1277298767" sldId="2468"/>
            <ac:spMk id="15" creationId="{CB71FEBF-6F89-C12A-3096-711760A04ECA}"/>
          </ac:spMkLst>
        </pc:spChg>
        <pc:spChg chg="add del">
          <ac:chgData name="Muhammad Zubair" userId="4a0fd965-0350-4abb-bd90-407ee1775c41" providerId="ADAL" clId="{B7CA5B9E-99E4-4A6F-8CB7-73E3685F8C6D}" dt="2023-08-22T06:20:25.366" v="82" actId="22"/>
          <ac:spMkLst>
            <pc:docMk/>
            <pc:sldMk cId="1277298767" sldId="2468"/>
            <ac:spMk id="19" creationId="{86DBE971-1780-F06F-01EB-4EAE367C0F49}"/>
          </ac:spMkLst>
        </pc:spChg>
        <pc:spChg chg="add del mod ord">
          <ac:chgData name="Muhammad Zubair" userId="4a0fd965-0350-4abb-bd90-407ee1775c41" providerId="ADAL" clId="{B7CA5B9E-99E4-4A6F-8CB7-73E3685F8C6D}" dt="2023-08-22T06:24:30.531" v="85" actId="700"/>
          <ac:spMkLst>
            <pc:docMk/>
            <pc:sldMk cId="1277298767" sldId="2468"/>
            <ac:spMk id="20" creationId="{B3433468-F07E-87E3-E1A4-3F1E4B29D04D}"/>
          </ac:spMkLst>
        </pc:spChg>
        <pc:spChg chg="add del mod ord">
          <ac:chgData name="Muhammad Zubair" userId="4a0fd965-0350-4abb-bd90-407ee1775c41" providerId="ADAL" clId="{B7CA5B9E-99E4-4A6F-8CB7-73E3685F8C6D}" dt="2023-08-22T06:24:30.531" v="85" actId="700"/>
          <ac:spMkLst>
            <pc:docMk/>
            <pc:sldMk cId="1277298767" sldId="2468"/>
            <ac:spMk id="21" creationId="{A00203C7-F1DB-9BCD-E4D4-9F8D868C9F7D}"/>
          </ac:spMkLst>
        </pc:spChg>
        <pc:spChg chg="add del mod ord">
          <ac:chgData name="Muhammad Zubair" userId="4a0fd965-0350-4abb-bd90-407ee1775c41" providerId="ADAL" clId="{B7CA5B9E-99E4-4A6F-8CB7-73E3685F8C6D}" dt="2023-08-22T06:24:30.531" v="85" actId="700"/>
          <ac:spMkLst>
            <pc:docMk/>
            <pc:sldMk cId="1277298767" sldId="2468"/>
            <ac:spMk id="22" creationId="{9BB6934D-0D78-653F-E156-33CE1302E18B}"/>
          </ac:spMkLst>
        </pc:spChg>
        <pc:spChg chg="add del mod ord">
          <ac:chgData name="Muhammad Zubair" userId="4a0fd965-0350-4abb-bd90-407ee1775c41" providerId="ADAL" clId="{B7CA5B9E-99E4-4A6F-8CB7-73E3685F8C6D}" dt="2023-08-22T06:24:30.531" v="85" actId="700"/>
          <ac:spMkLst>
            <pc:docMk/>
            <pc:sldMk cId="1277298767" sldId="2468"/>
            <ac:spMk id="23" creationId="{A1C0B3C5-B006-C5BF-806A-E51081BF4315}"/>
          </ac:spMkLst>
        </pc:spChg>
        <pc:spChg chg="add del mod ord">
          <ac:chgData name="Muhammad Zubair" userId="4a0fd965-0350-4abb-bd90-407ee1775c41" providerId="ADAL" clId="{B7CA5B9E-99E4-4A6F-8CB7-73E3685F8C6D}" dt="2023-08-22T06:24:30.531" v="85" actId="700"/>
          <ac:spMkLst>
            <pc:docMk/>
            <pc:sldMk cId="1277298767" sldId="2468"/>
            <ac:spMk id="24" creationId="{19179A7F-B07A-FBEF-3A1E-8931D6C7BD11}"/>
          </ac:spMkLst>
        </pc:spChg>
        <pc:spChg chg="add del mod ord">
          <ac:chgData name="Muhammad Zubair" userId="4a0fd965-0350-4abb-bd90-407ee1775c41" providerId="ADAL" clId="{B7CA5B9E-99E4-4A6F-8CB7-73E3685F8C6D}" dt="2023-08-22T06:24:30.531" v="85" actId="700"/>
          <ac:spMkLst>
            <pc:docMk/>
            <pc:sldMk cId="1277298767" sldId="2468"/>
            <ac:spMk id="25" creationId="{4D75046A-01DC-6492-9D24-B046634C7508}"/>
          </ac:spMkLst>
        </pc:spChg>
        <pc:graphicFrameChg chg="add del mod modGraphic">
          <ac:chgData name="Muhammad Zubair" userId="4a0fd965-0350-4abb-bd90-407ee1775c41" providerId="ADAL" clId="{B7CA5B9E-99E4-4A6F-8CB7-73E3685F8C6D}" dt="2023-08-21T19:08:37.453" v="14"/>
          <ac:graphicFrameMkLst>
            <pc:docMk/>
            <pc:sldMk cId="1277298767" sldId="2468"/>
            <ac:graphicFrameMk id="2" creationId="{2DDC0617-7A6A-E2BD-4818-AA3C015E2BAB}"/>
          </ac:graphicFrameMkLst>
        </pc:graphicFrameChg>
        <pc:graphicFrameChg chg="add del mod">
          <ac:chgData name="Muhammad Zubair" userId="4a0fd965-0350-4abb-bd90-407ee1775c41" providerId="ADAL" clId="{B7CA5B9E-99E4-4A6F-8CB7-73E3685F8C6D}" dt="2023-08-22T06:20:17.942" v="77"/>
          <ac:graphicFrameMkLst>
            <pc:docMk/>
            <pc:sldMk cId="1277298767" sldId="2468"/>
            <ac:graphicFrameMk id="16" creationId="{1814B152-206D-AB55-8F4C-ED310B531AB1}"/>
          </ac:graphicFrameMkLst>
        </pc:graphicFrameChg>
        <pc:graphicFrameChg chg="add del mod">
          <ac:chgData name="Muhammad Zubair" userId="4a0fd965-0350-4abb-bd90-407ee1775c41" providerId="ADAL" clId="{B7CA5B9E-99E4-4A6F-8CB7-73E3685F8C6D}" dt="2023-08-22T06:20:21.167" v="79"/>
          <ac:graphicFrameMkLst>
            <pc:docMk/>
            <pc:sldMk cId="1277298767" sldId="2468"/>
            <ac:graphicFrameMk id="17" creationId="{A8632338-4B21-7A91-07BC-9633084E8E8F}"/>
          </ac:graphicFrameMkLst>
        </pc:graphicFrameChg>
        <pc:picChg chg="add del mod">
          <ac:chgData name="Muhammad Zubair" userId="4a0fd965-0350-4abb-bd90-407ee1775c41" providerId="ADAL" clId="{B7CA5B9E-99E4-4A6F-8CB7-73E3685F8C6D}" dt="2023-08-22T06:09:24.073" v="36" actId="478"/>
          <ac:picMkLst>
            <pc:docMk/>
            <pc:sldMk cId="1277298767" sldId="2468"/>
            <ac:picMk id="5" creationId="{3EC6237D-EEE2-11E5-1D3F-2017F4C07FC3}"/>
          </ac:picMkLst>
        </pc:picChg>
        <pc:picChg chg="mod">
          <ac:chgData name="Muhammad Zubair" userId="4a0fd965-0350-4abb-bd90-407ee1775c41" providerId="ADAL" clId="{B7CA5B9E-99E4-4A6F-8CB7-73E3685F8C6D}" dt="2023-08-21T19:08:34.591" v="9" actId="1076"/>
          <ac:picMkLst>
            <pc:docMk/>
            <pc:sldMk cId="1277298767" sldId="2468"/>
            <ac:picMk id="7" creationId="{442280E6-7B8F-6CEB-702D-AFA38266AFF1}"/>
          </ac:picMkLst>
        </pc:picChg>
        <pc:picChg chg="add del">
          <ac:chgData name="Muhammad Zubair" userId="4a0fd965-0350-4abb-bd90-407ee1775c41" providerId="ADAL" clId="{B7CA5B9E-99E4-4A6F-8CB7-73E3685F8C6D}" dt="2023-08-22T06:07:55.852" v="28" actId="478"/>
          <ac:picMkLst>
            <pc:docMk/>
            <pc:sldMk cId="1277298767" sldId="2468"/>
            <ac:picMk id="29" creationId="{8A9F827A-1EAF-F218-543B-FEE4D8D4D110}"/>
          </ac:picMkLst>
        </pc:picChg>
      </pc:sldChg>
      <pc:sldChg chg="modSp mod">
        <pc:chgData name="Muhammad Zubair" userId="4a0fd965-0350-4abb-bd90-407ee1775c41" providerId="ADAL" clId="{B7CA5B9E-99E4-4A6F-8CB7-73E3685F8C6D}" dt="2023-08-21T19:41:06.983" v="27" actId="113"/>
        <pc:sldMkLst>
          <pc:docMk/>
          <pc:sldMk cId="2077470548" sldId="2499"/>
        </pc:sldMkLst>
        <pc:spChg chg="mod">
          <ac:chgData name="Muhammad Zubair" userId="4a0fd965-0350-4abb-bd90-407ee1775c41" providerId="ADAL" clId="{B7CA5B9E-99E4-4A6F-8CB7-73E3685F8C6D}" dt="2023-08-21T19:41:06.983" v="27" actId="113"/>
          <ac:spMkLst>
            <pc:docMk/>
            <pc:sldMk cId="2077470548" sldId="2499"/>
            <ac:spMk id="3" creationId="{A74F3DC4-E056-67C0-53E6-AFCC599EAEE2}"/>
          </ac:spMkLst>
        </pc:spChg>
      </pc:sldChg>
      <pc:sldChg chg="new del">
        <pc:chgData name="Muhammad Zubair" userId="4a0fd965-0350-4abb-bd90-407ee1775c41" providerId="ADAL" clId="{B7CA5B9E-99E4-4A6F-8CB7-73E3685F8C6D}" dt="2023-08-22T06:09:30.652" v="39" actId="680"/>
        <pc:sldMkLst>
          <pc:docMk/>
          <pc:sldMk cId="191057505" sldId="250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39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8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57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53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15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85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57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72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63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86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21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09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91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9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85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09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75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84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64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62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0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logo with a red circle and a white background&#10;&#10;Description automatically generated">
            <a:extLst>
              <a:ext uri="{FF2B5EF4-FFF2-40B4-BE49-F238E27FC236}">
                <a16:creationId xmlns:a16="http://schemas.microsoft.com/office/drawing/2014/main" id="{E432A835-BDB3-1C3E-72B1-6BBB2BFD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" y="-3372"/>
            <a:ext cx="9336618" cy="476924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985" y="5331345"/>
            <a:ext cx="2486239" cy="1086697"/>
          </a:xfrm>
        </p:spPr>
        <p:txBody>
          <a:bodyPr/>
          <a:lstStyle/>
          <a:p>
            <a:r>
              <a:rPr lang="en-US" sz="4800" cap="none">
                <a:cs typeface="Calibri Light"/>
              </a:rPr>
              <a:t>Session 1</a:t>
            </a:r>
            <a:endParaRPr lang="en-US" cap="none">
              <a:cs typeface="Calibri Ligh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B4B55AB-8676-8EC2-CF5E-79673AB97A3E}"/>
              </a:ext>
            </a:extLst>
          </p:cNvPr>
          <p:cNvSpPr/>
          <p:nvPr/>
        </p:nvSpPr>
        <p:spPr>
          <a:xfrm>
            <a:off x="3466041" y="791105"/>
            <a:ext cx="2455332" cy="238124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0" descr="A red and white logo&#10;&#10;Description automatically generated">
            <a:extLst>
              <a:ext uri="{FF2B5EF4-FFF2-40B4-BE49-F238E27FC236}">
                <a16:creationId xmlns:a16="http://schemas.microsoft.com/office/drawing/2014/main" id="{31A9E71A-106D-3291-6646-7FCF0E58E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068" y="988483"/>
            <a:ext cx="2023534" cy="1981200"/>
          </a:xfrm>
          <a:prstGeom prst="rect">
            <a:avLst/>
          </a:prstGeom>
        </p:spPr>
      </p:pic>
      <p:sp>
        <p:nvSpPr>
          <p:cNvPr id="5" name="Title 8">
            <a:extLst>
              <a:ext uri="{FF2B5EF4-FFF2-40B4-BE49-F238E27FC236}">
                <a16:creationId xmlns:a16="http://schemas.microsoft.com/office/drawing/2014/main" id="{D8163540-3FBB-5C3F-EDC2-FDA74A9B91B8}"/>
              </a:ext>
            </a:extLst>
          </p:cNvPr>
          <p:cNvSpPr txBox="1">
            <a:spLocks/>
          </p:cNvSpPr>
          <p:nvPr/>
        </p:nvSpPr>
        <p:spPr>
          <a:xfrm>
            <a:off x="7655135" y="6372746"/>
            <a:ext cx="1861822" cy="3776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>
                <a:solidFill>
                  <a:srgbClr val="FFFFFF"/>
                </a:solidFill>
                <a:cs typeface="Calibri Light"/>
              </a:rPr>
              <a:t>CADM – Open source</a:t>
            </a:r>
            <a:br>
              <a:rPr lang="en-US" sz="1400" b="1">
                <a:solidFill>
                  <a:srgbClr val="FFFFFF"/>
                </a:solidFill>
                <a:cs typeface="Calibri Light"/>
              </a:rPr>
            </a:br>
            <a:endParaRPr lang="en-US" sz="1400" b="1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6" name="Picture 6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ABFD8DA9-878B-88CE-7CFF-DE41D61D6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68039" y="741805"/>
            <a:ext cx="5462270" cy="454288"/>
          </a:xfrm>
        </p:spPr>
        <p:txBody>
          <a:bodyPr/>
          <a:lstStyle/>
          <a:p>
            <a:r>
              <a:rPr lang="en-US" sz="2800" b="1">
                <a:solidFill>
                  <a:srgbClr val="FFFFFF"/>
                </a:solidFill>
                <a:ea typeface="+mn-lt"/>
                <a:cs typeface="+mn-lt"/>
              </a:rPr>
              <a:t>Angular Vs Angular.Js</a:t>
            </a:r>
            <a:endParaRPr lang="en-US" sz="28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dirty="0" smtClean="0"/>
              <a:t>10</a:t>
            </a:fld>
            <a:endParaRPr lang="en-US"/>
          </a:p>
        </p:txBody>
      </p:sp>
      <p:pic>
        <p:nvPicPr>
          <p:cNvPr id="7" name="Picture 6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442280E6-7B8F-6CEB-702D-AFA38266A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  <p:pic>
        <p:nvPicPr>
          <p:cNvPr id="5" name="Picture 5" descr="A red and white shield with a letter a&#10;&#10;Description automatically generated">
            <a:extLst>
              <a:ext uri="{FF2B5EF4-FFF2-40B4-BE49-F238E27FC236}">
                <a16:creationId xmlns:a16="http://schemas.microsoft.com/office/drawing/2014/main" id="{8E0933FC-DB8E-1152-662A-3E3FE8889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75" y="2121958"/>
            <a:ext cx="2752725" cy="2609850"/>
          </a:xfrm>
          <a:prstGeom prst="rect">
            <a:avLst/>
          </a:prstGeom>
        </p:spPr>
      </p:pic>
      <p:pic>
        <p:nvPicPr>
          <p:cNvPr id="6" name="Picture 8" descr="A red and white logo&#10;&#10;Description automatically generated">
            <a:extLst>
              <a:ext uri="{FF2B5EF4-FFF2-40B4-BE49-F238E27FC236}">
                <a16:creationId xmlns:a16="http://schemas.microsoft.com/office/drawing/2014/main" id="{DE5D00AE-6570-B6EB-8528-9C89D42EA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67" y="2000250"/>
            <a:ext cx="2924175" cy="2857500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id="{73260C63-F8B6-4A8B-8E0A-BA8BDD47E63F}"/>
              </a:ext>
            </a:extLst>
          </p:cNvPr>
          <p:cNvSpPr txBox="1">
            <a:spLocks/>
          </p:cNvSpPr>
          <p:nvPr/>
        </p:nvSpPr>
        <p:spPr>
          <a:xfrm>
            <a:off x="1612899" y="4595604"/>
            <a:ext cx="1515719" cy="884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none" dirty="0">
                <a:latin typeface="Calibri"/>
                <a:cs typeface="Calibri"/>
              </a:rPr>
              <a:t>Angular</a:t>
            </a:r>
            <a:endParaRPr lang="en-US" b="1">
              <a:latin typeface="Calibri"/>
              <a:cs typeface="Calibri"/>
            </a:endParaRPr>
          </a:p>
        </p:txBody>
      </p:sp>
      <p:sp>
        <p:nvSpPr>
          <p:cNvPr id="14" name="Title 7">
            <a:extLst>
              <a:ext uri="{FF2B5EF4-FFF2-40B4-BE49-F238E27FC236}">
                <a16:creationId xmlns:a16="http://schemas.microsoft.com/office/drawing/2014/main" id="{C043D366-28F4-42A4-6376-9A5885564167}"/>
              </a:ext>
            </a:extLst>
          </p:cNvPr>
          <p:cNvSpPr txBox="1">
            <a:spLocks/>
          </p:cNvSpPr>
          <p:nvPr/>
        </p:nvSpPr>
        <p:spPr>
          <a:xfrm>
            <a:off x="8756648" y="4510936"/>
            <a:ext cx="1896719" cy="884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none" dirty="0">
                <a:latin typeface="Calibri"/>
                <a:cs typeface="Calibri"/>
              </a:rPr>
              <a:t>Angular js</a:t>
            </a:r>
            <a:endParaRPr lang="en-US" b="1">
              <a:latin typeface="Calibri"/>
              <a:cs typeface="Calibri"/>
            </a:endParaRPr>
          </a:p>
        </p:txBody>
      </p:sp>
      <p:pic>
        <p:nvPicPr>
          <p:cNvPr id="17" name="Picture 17" descr="A black and white logo&#10;&#10;Description automatically generated">
            <a:extLst>
              <a:ext uri="{FF2B5EF4-FFF2-40B4-BE49-F238E27FC236}">
                <a16:creationId xmlns:a16="http://schemas.microsoft.com/office/drawing/2014/main" id="{C9E9CD1C-0FE8-EEE4-786D-01FECC4C6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4067" y="2869946"/>
            <a:ext cx="1293285" cy="127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0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442280E6-7B8F-6CEB-702D-AFA38266A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921" y="80855"/>
            <a:ext cx="3832437" cy="454288"/>
          </a:xfrm>
        </p:spPr>
        <p:txBody>
          <a:bodyPr/>
          <a:lstStyle/>
          <a:p>
            <a:r>
              <a:rPr lang="en-US" sz="1600" b="1" dirty="0">
                <a:solidFill>
                  <a:srgbClr val="FFFFFF"/>
                </a:solidFill>
                <a:ea typeface="+mn-lt"/>
                <a:cs typeface="+mn-lt"/>
              </a:rPr>
              <a:t>Angular Vs Angular.Js</a:t>
            </a:r>
            <a:endParaRPr lang="en-US" sz="1600" b="1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69DDA-C275-41B5-7BA1-05F7010F2184}"/>
              </a:ext>
            </a:extLst>
          </p:cNvPr>
          <p:cNvSpPr txBox="1"/>
          <p:nvPr/>
        </p:nvSpPr>
        <p:spPr>
          <a:xfrm>
            <a:off x="369651" y="1225685"/>
            <a:ext cx="114397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Angular </a:t>
            </a:r>
            <a:r>
              <a:rPr lang="en-US" dirty="0" err="1"/>
              <a:t>js</a:t>
            </a:r>
            <a:r>
              <a:rPr lang="en-US" dirty="0"/>
              <a:t> is Oldest Version not in use now </a:t>
            </a:r>
          </a:p>
          <a:p>
            <a:r>
              <a:rPr lang="en-US" dirty="0"/>
              <a:t>• Latest Version after version 2 </a:t>
            </a:r>
          </a:p>
          <a:p>
            <a:r>
              <a:rPr lang="en-US" dirty="0"/>
              <a:t>• Angular is a Re-written version, Structure and upgraded framework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27729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 descr="A logo in space with stars and a letter&#10;&#10;Description automatically generated">
            <a:extLst>
              <a:ext uri="{FF2B5EF4-FFF2-40B4-BE49-F238E27FC236}">
                <a16:creationId xmlns:a16="http://schemas.microsoft.com/office/drawing/2014/main" id="{E3787262-E512-C552-74B7-4B1C642745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955" t="7023" r="28233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884363"/>
            <a:ext cx="553988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cap="none" dirty="0">
                <a:solidFill>
                  <a:srgbClr val="FFFFFF"/>
                </a:solidFill>
                <a:ea typeface="+mj-lt"/>
                <a:cs typeface="+mj-lt"/>
              </a:rPr>
              <a:t>Angular Versions and Evolution</a:t>
            </a:r>
            <a:endParaRPr lang="en-US" sz="4800">
              <a:solidFill>
                <a:srgbClr val="FFFFFF"/>
              </a:solidFill>
              <a:ea typeface="+mj-lt"/>
              <a:cs typeface="+mj-lt"/>
            </a:endParaRPr>
          </a:p>
          <a:p>
            <a:pPr>
              <a:lnSpc>
                <a:spcPct val="90000"/>
              </a:lnSpc>
            </a:pPr>
            <a:endParaRPr lang="en-US" sz="48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0648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442280E6-7B8F-6CEB-702D-AFA38266A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4DCCA84C-E9E3-392D-8BC9-D40EA9AE5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" y="363658"/>
            <a:ext cx="12172950" cy="6469350"/>
          </a:xfrm>
          <a:prstGeom prst="rect">
            <a:avLst/>
          </a:prstGeom>
        </p:spPr>
      </p:pic>
      <p:pic>
        <p:nvPicPr>
          <p:cNvPr id="8" name="Picture 8" descr="A black rectangle with white dots&#10;&#10;Description automatically generated">
            <a:extLst>
              <a:ext uri="{FF2B5EF4-FFF2-40B4-BE49-F238E27FC236}">
                <a16:creationId xmlns:a16="http://schemas.microsoft.com/office/drawing/2014/main" id="{7583FF9B-0B28-DA64-22B3-10CB1D789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" y="-2449"/>
            <a:ext cx="12172950" cy="756316"/>
          </a:xfrm>
          <a:prstGeom prst="rect">
            <a:avLst/>
          </a:prstGeom>
        </p:spPr>
      </p:pic>
      <p:pic>
        <p:nvPicPr>
          <p:cNvPr id="10" name="Picture 9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43571011-5ECA-6796-EC17-334526A50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9836" y="96864"/>
            <a:ext cx="1308643" cy="48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 descr="A logo in space with stars and a letter&#10;&#10;Description automatically generated">
            <a:extLst>
              <a:ext uri="{FF2B5EF4-FFF2-40B4-BE49-F238E27FC236}">
                <a16:creationId xmlns:a16="http://schemas.microsoft.com/office/drawing/2014/main" id="{E3787262-E512-C552-74B7-4B1C642745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955" t="7023" r="28233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828334"/>
            <a:ext cx="465088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cap="none" dirty="0">
                <a:solidFill>
                  <a:srgbClr val="FFFFFF"/>
                </a:solidFill>
                <a:ea typeface="+mj-lt"/>
                <a:cs typeface="+mj-lt"/>
              </a:rPr>
              <a:t>Setting up environment</a:t>
            </a:r>
            <a:endParaRPr lang="en-US" sz="4800" dirty="0">
              <a:solidFill>
                <a:srgbClr val="FFFFFF"/>
              </a:solidFill>
              <a:ea typeface="+mj-lt"/>
              <a:cs typeface="+mj-lt"/>
            </a:endParaRPr>
          </a:p>
          <a:p>
            <a:pPr>
              <a:lnSpc>
                <a:spcPct val="90000"/>
              </a:lnSpc>
            </a:pPr>
            <a:endParaRPr lang="en-US" sz="48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3982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latin typeface="Calibri Light"/>
                <a:cs typeface="Calibri Light"/>
              </a:rPr>
              <a:t>Setting up environment</a:t>
            </a:r>
            <a:endParaRPr lang="en-US" b="1" cap="non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578436" cy="464871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Setting up node and npm</a:t>
            </a:r>
            <a:endParaRPr lang="en-US" b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A74F3DC4-E056-67C0-53E6-AFCC599EAEE2}"/>
              </a:ext>
            </a:extLst>
          </p:cNvPr>
          <p:cNvSpPr txBox="1">
            <a:spLocks/>
          </p:cNvSpPr>
          <p:nvPr/>
        </p:nvSpPr>
        <p:spPr>
          <a:xfrm>
            <a:off x="6081131" y="2325607"/>
            <a:ext cx="5934388" cy="884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To start your angular projects, you need </a:t>
            </a:r>
            <a:r>
              <a:rPr lang="en-US" sz="1200" cap="none" dirty="0" err="1">
                <a:solidFill>
                  <a:srgbClr val="374151"/>
                </a:solidFill>
                <a:ea typeface="+mj-lt"/>
                <a:cs typeface="+mj-lt"/>
              </a:rPr>
              <a:t>node.Js</a:t>
            </a:r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 and </a:t>
            </a:r>
            <a:r>
              <a:rPr lang="en-US" sz="1200" cap="none" dirty="0" err="1">
                <a:solidFill>
                  <a:srgbClr val="374151"/>
                </a:solidFill>
                <a:ea typeface="+mj-lt"/>
                <a:cs typeface="+mj-lt"/>
              </a:rPr>
              <a:t>npm</a:t>
            </a:r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. </a:t>
            </a:r>
            <a:endParaRPr lang="en-US">
              <a:solidFill>
                <a:srgbClr val="000000"/>
              </a:solidFill>
              <a:ea typeface="+mj-lt"/>
              <a:cs typeface="+mj-lt"/>
            </a:endParaRPr>
          </a:p>
          <a:p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Here's how to set them up:</a:t>
            </a:r>
            <a:endParaRPr lang="en-US" cap="none" dirty="0">
              <a:ea typeface="+mj-lt"/>
              <a:cs typeface="+mj-lt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cap="none" dirty="0">
                <a:ea typeface="+mj-lt"/>
                <a:cs typeface="+mj-lt"/>
              </a:rPr>
              <a:t>Node.Js installation</a:t>
            </a:r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: get node.Js from (</a:t>
            </a:r>
            <a:r>
              <a:rPr lang="en-US" sz="1200" b="1" u="sng" cap="none" dirty="0">
                <a:ea typeface="+mj-lt"/>
                <a:cs typeface="+mj-lt"/>
                <a:hlinkClick r:id="rId3"/>
              </a:rPr>
              <a:t>https://nodejs.Org/</a:t>
            </a:r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), which includes </a:t>
            </a:r>
            <a:r>
              <a:rPr lang="en-US" sz="1200" cap="none" err="1">
                <a:solidFill>
                  <a:srgbClr val="374151"/>
                </a:solidFill>
                <a:ea typeface="+mj-lt"/>
                <a:cs typeface="+mj-lt"/>
              </a:rPr>
              <a:t>npm</a:t>
            </a:r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 for managing packages.</a:t>
            </a:r>
            <a:endParaRPr lang="en-US" cap="none" dirty="0">
              <a:ea typeface="+mj-lt"/>
              <a:cs typeface="+mj-lt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cap="none" dirty="0">
                <a:ea typeface="+mj-lt"/>
                <a:cs typeface="+mj-lt"/>
              </a:rPr>
              <a:t>Download &amp; install</a:t>
            </a:r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: run the installer and follow instructions.</a:t>
            </a:r>
            <a:endParaRPr lang="en-US" cap="none" dirty="0">
              <a:ea typeface="+mj-lt"/>
              <a:cs typeface="+mj-lt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cap="none" dirty="0">
                <a:ea typeface="+mj-lt"/>
                <a:cs typeface="+mj-lt"/>
              </a:rPr>
              <a:t>Verify installation</a:t>
            </a:r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: open terminal and check </a:t>
            </a:r>
            <a:r>
              <a:rPr lang="en-US" sz="1200" cap="none" dirty="0" err="1">
                <a:solidFill>
                  <a:srgbClr val="374151"/>
                </a:solidFill>
                <a:ea typeface="+mj-lt"/>
                <a:cs typeface="+mj-lt"/>
              </a:rPr>
              <a:t>node.Js</a:t>
            </a:r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 and </a:t>
            </a:r>
            <a:r>
              <a:rPr lang="en-US" sz="1200" cap="none" dirty="0" err="1">
                <a:solidFill>
                  <a:srgbClr val="374151"/>
                </a:solidFill>
                <a:ea typeface="+mj-lt"/>
                <a:cs typeface="+mj-lt"/>
              </a:rPr>
              <a:t>npm</a:t>
            </a:r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 versions with </a:t>
            </a:r>
            <a:r>
              <a:rPr lang="en-US" sz="1200" b="1" cap="none" dirty="0">
                <a:latin typeface="Consolas"/>
                <a:ea typeface="+mj-lt"/>
                <a:cs typeface="+mj-lt"/>
              </a:rPr>
              <a:t>node -v</a:t>
            </a:r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 and </a:t>
            </a:r>
            <a:r>
              <a:rPr lang="en-US" sz="1200" b="1" cap="none" dirty="0" err="1">
                <a:latin typeface="Consolas"/>
                <a:ea typeface="+mj-lt"/>
                <a:cs typeface="+mj-lt"/>
              </a:rPr>
              <a:t>npm</a:t>
            </a:r>
            <a:r>
              <a:rPr lang="en-US" sz="1200" b="1" cap="none" dirty="0">
                <a:latin typeface="Consolas"/>
                <a:ea typeface="+mj-lt"/>
                <a:cs typeface="+mj-lt"/>
              </a:rPr>
              <a:t> -v</a:t>
            </a:r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.</a:t>
            </a:r>
            <a:endParaRPr lang="en-US" cap="none" dirty="0">
              <a:ea typeface="+mj-lt"/>
              <a:cs typeface="+mj-lt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cap="none" err="1">
                <a:ea typeface="+mj-lt"/>
                <a:cs typeface="+mj-lt"/>
              </a:rPr>
              <a:t>Npm</a:t>
            </a:r>
            <a:r>
              <a:rPr lang="en-US" sz="1200" b="1" cap="none" dirty="0">
                <a:ea typeface="+mj-lt"/>
                <a:cs typeface="+mj-lt"/>
              </a:rPr>
              <a:t> benefits</a:t>
            </a:r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: </a:t>
            </a:r>
            <a:r>
              <a:rPr lang="en-US" sz="1200" cap="none" err="1">
                <a:solidFill>
                  <a:srgbClr val="374151"/>
                </a:solidFill>
                <a:ea typeface="+mj-lt"/>
                <a:cs typeface="+mj-lt"/>
              </a:rPr>
              <a:t>npm</a:t>
            </a:r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 helps install and manage tools for your angular projects.</a:t>
            </a:r>
            <a:endParaRPr lang="en-US" cap="none" dirty="0">
              <a:ea typeface="+mj-lt"/>
              <a:cs typeface="+mj-lt"/>
            </a:endParaRPr>
          </a:p>
          <a:p>
            <a:pPr marL="171450" indent="-171450">
              <a:buFont typeface="Arial"/>
              <a:buChar char="•"/>
            </a:pPr>
            <a:endParaRPr lang="en-US" sz="1200">
              <a:solidFill>
                <a:srgbClr val="374151"/>
              </a:solidFill>
              <a:latin typeface="Calibri Light"/>
              <a:ea typeface="+mj-lt"/>
              <a:cs typeface="+mj-lt"/>
            </a:endParaRPr>
          </a:p>
        </p:txBody>
      </p:sp>
      <p:pic>
        <p:nvPicPr>
          <p:cNvPr id="42" name="Picture 42" descr="A logo in space with stars and a letter&#10;&#10;Description automatically generated">
            <a:extLst>
              <a:ext uri="{FF2B5EF4-FFF2-40B4-BE49-F238E27FC236}">
                <a16:creationId xmlns:a16="http://schemas.microsoft.com/office/drawing/2014/main" id="{5319F5B0-3561-76D5-B402-826A312031C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27821" r="27821"/>
          <a:stretch/>
        </p:blipFill>
        <p:spPr/>
      </p:pic>
      <p:pic>
        <p:nvPicPr>
          <p:cNvPr id="7" name="Picture 6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442280E6-7B8F-6CEB-702D-AFA38266A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6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4504" y="1544279"/>
            <a:ext cx="3578436" cy="464871"/>
          </a:xfrm>
        </p:spPr>
        <p:txBody>
          <a:bodyPr/>
          <a:lstStyle/>
          <a:p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Installing Angular CLI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dirty="0" smtClean="0"/>
              <a:t>16</a:t>
            </a:fld>
            <a:endParaRPr lang="en-US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A74F3DC4-E056-67C0-53E6-AFCC599EAEE2}"/>
              </a:ext>
            </a:extLst>
          </p:cNvPr>
          <p:cNvSpPr txBox="1">
            <a:spLocks/>
          </p:cNvSpPr>
          <p:nvPr/>
        </p:nvSpPr>
        <p:spPr>
          <a:xfrm>
            <a:off x="6117646" y="2288982"/>
            <a:ext cx="5934388" cy="884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To install the angular CLI follow these steps:</a:t>
            </a:r>
            <a:endParaRPr lang="en-US">
              <a:ea typeface="+mj-lt"/>
              <a:cs typeface="+mj-lt"/>
            </a:endParaRPr>
          </a:p>
          <a:p>
            <a:pPr marL="228600" indent="-228600">
              <a:buAutoNum type="arabicPeriod"/>
            </a:pPr>
            <a:r>
              <a:rPr lang="en-US" sz="1200" b="1" cap="none" dirty="0">
                <a:ea typeface="+mj-lt"/>
                <a:cs typeface="+mj-lt"/>
              </a:rPr>
              <a:t>Open terminal</a:t>
            </a:r>
            <a:endParaRPr lang="en-US" sz="1200" cap="none">
              <a:solidFill>
                <a:srgbClr val="374151"/>
              </a:solidFill>
              <a:ea typeface="+mj-lt"/>
              <a:cs typeface="+mj-lt"/>
            </a:endParaRPr>
          </a:p>
          <a:p>
            <a:pPr marL="228600" indent="-228600">
              <a:buFontTx/>
              <a:buAutoNum type="arabicPeriod"/>
            </a:pPr>
            <a:r>
              <a:rPr lang="en-US" sz="1200" b="1" cap="none" dirty="0">
                <a:ea typeface="+mj-lt"/>
                <a:cs typeface="+mj-lt"/>
              </a:rPr>
              <a:t>Install angular CLI</a:t>
            </a:r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: </a:t>
            </a:r>
            <a:r>
              <a:rPr lang="en-US" sz="1200" b="1" cap="none" dirty="0" err="1">
                <a:solidFill>
                  <a:srgbClr val="000000"/>
                </a:solidFill>
                <a:ea typeface="+mj-lt"/>
                <a:cs typeface="+mj-lt"/>
              </a:rPr>
              <a:t>npm</a:t>
            </a:r>
            <a:r>
              <a:rPr lang="en-US" sz="1200" b="1" cap="none" dirty="0">
                <a:ea typeface="+mj-lt"/>
                <a:cs typeface="+mj-lt"/>
              </a:rPr>
              <a:t> install -g @angular/cli</a:t>
            </a:r>
            <a:endParaRPr lang="en-US" sz="1200" b="1" cap="none">
              <a:solidFill>
                <a:srgbClr val="374151"/>
              </a:solidFill>
              <a:ea typeface="Calibri Light" panose="020F0302020204030204"/>
              <a:cs typeface="Calibri Light" panose="020F0302020204030204"/>
            </a:endParaRPr>
          </a:p>
          <a:p>
            <a:pPr marL="228600" indent="-228600">
              <a:buAutoNum type="arabicPeriod"/>
            </a:pPr>
            <a:r>
              <a:rPr lang="en-US" sz="1200" b="1" cap="none" dirty="0">
                <a:solidFill>
                  <a:srgbClr val="374151"/>
                </a:solidFill>
                <a:ea typeface="+mj-lt"/>
                <a:cs typeface="+mj-lt"/>
              </a:rPr>
              <a:t>Verify installation:</a:t>
            </a:r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 </a:t>
            </a:r>
            <a:r>
              <a:rPr lang="en-US" sz="1200" b="1" cap="none" dirty="0">
                <a:solidFill>
                  <a:srgbClr val="000000"/>
                </a:solidFill>
                <a:ea typeface="+mj-lt"/>
                <a:cs typeface="+mj-lt"/>
              </a:rPr>
              <a:t>ng</a:t>
            </a:r>
            <a:r>
              <a:rPr lang="en-US" sz="1200" b="1" cap="none" dirty="0">
                <a:ea typeface="+mj-lt"/>
                <a:cs typeface="+mj-lt"/>
              </a:rPr>
              <a:t> version</a:t>
            </a:r>
            <a:endParaRPr lang="en-US" sz="1200" b="1" cap="none">
              <a:solidFill>
                <a:srgbClr val="374151"/>
              </a:solidFill>
              <a:ea typeface="Calibri Light" panose="020F0302020204030204"/>
              <a:cs typeface="Calibri Light" panose="020F0302020204030204"/>
            </a:endParaRPr>
          </a:p>
          <a:p>
            <a:pPr marL="228600" indent="-228600">
              <a:buAutoNum type="arabicPeriod"/>
            </a:pPr>
            <a:endParaRPr lang="en-US" sz="1200">
              <a:solidFill>
                <a:srgbClr val="000000"/>
              </a:solidFill>
              <a:cs typeface="Calibri Light" panose="020F0302020204030204"/>
            </a:endParaRPr>
          </a:p>
          <a:p>
            <a:pPr marL="228600" indent="-228600">
              <a:buAutoNum type="arabicPeriod"/>
            </a:pPr>
            <a:endParaRPr lang="en-US" sz="1200">
              <a:solidFill>
                <a:srgbClr val="374151"/>
              </a:solidFill>
              <a:cs typeface="Calibri Light" panose="020F0302020204030204"/>
            </a:endParaRPr>
          </a:p>
          <a:p>
            <a:pPr marL="228600" indent="-228600">
              <a:buAutoNum type="arabicPeriod"/>
            </a:pPr>
            <a:endParaRPr lang="en-US" sz="1200">
              <a:solidFill>
                <a:srgbClr val="374151"/>
              </a:solidFill>
              <a:cs typeface="Calibri Light" panose="020F0302020204030204"/>
            </a:endParaRPr>
          </a:p>
          <a:p>
            <a:pPr marL="228600" indent="-228600">
              <a:buAutoNum type="arabicPeriod"/>
            </a:pPr>
            <a:endParaRPr lang="en-US" sz="1200">
              <a:solidFill>
                <a:srgbClr val="374151"/>
              </a:solidFill>
              <a:cs typeface="Calibri Light" panose="020F0302020204030204"/>
            </a:endParaRPr>
          </a:p>
        </p:txBody>
      </p:sp>
      <p:pic>
        <p:nvPicPr>
          <p:cNvPr id="42" name="Picture 42" descr="A logo in space with stars and a letter&#10;&#10;Description automatically generated">
            <a:extLst>
              <a:ext uri="{FF2B5EF4-FFF2-40B4-BE49-F238E27FC236}">
                <a16:creationId xmlns:a16="http://schemas.microsoft.com/office/drawing/2014/main" id="{5319F5B0-3561-76D5-B402-826A312031C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7821" r="27821"/>
          <a:stretch/>
        </p:blipFill>
        <p:spPr/>
      </p:pic>
      <p:pic>
        <p:nvPicPr>
          <p:cNvPr id="7" name="Picture 6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442280E6-7B8F-6CEB-702D-AFA38266A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  <p:sp>
        <p:nvSpPr>
          <p:cNvPr id="14" name="Title 7">
            <a:extLst>
              <a:ext uri="{FF2B5EF4-FFF2-40B4-BE49-F238E27FC236}">
                <a16:creationId xmlns:a16="http://schemas.microsoft.com/office/drawing/2014/main" id="{66CA1E3D-F588-E058-F7F5-DCD1530A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12037"/>
            <a:ext cx="5897218" cy="884238"/>
          </a:xfrm>
        </p:spPr>
        <p:txBody>
          <a:bodyPr/>
          <a:lstStyle/>
          <a:p>
            <a:r>
              <a:rPr lang="en-US" b="1" cap="none" dirty="0">
                <a:latin typeface="Calibri Light"/>
                <a:cs typeface="Calibri Light"/>
              </a:rPr>
              <a:t>Setting up environment</a:t>
            </a:r>
            <a:endParaRPr lang="en-US" b="1" cap="none" dirty="0"/>
          </a:p>
        </p:txBody>
      </p:sp>
    </p:spTree>
    <p:extLst>
      <p:ext uri="{BB962C8B-B14F-4D97-AF65-F5344CB8AC3E}">
        <p14:creationId xmlns:p14="http://schemas.microsoft.com/office/powerpoint/2010/main" val="60642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05670" y="771236"/>
            <a:ext cx="3578436" cy="464871"/>
          </a:xfrm>
        </p:spPr>
        <p:txBody>
          <a:bodyPr/>
          <a:lstStyle/>
          <a:p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Installing Angular CLI</a:t>
            </a:r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442280E6-7B8F-6CEB-702D-AFA38266A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  <p:pic>
        <p:nvPicPr>
          <p:cNvPr id="12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E5B43CE-2792-89D7-6AEE-03591091C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953" y="2496300"/>
            <a:ext cx="5047129" cy="29770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6350"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6CB37B-3250-E27D-0B22-78DA26580324}"/>
              </a:ext>
            </a:extLst>
          </p:cNvPr>
          <p:cNvSpPr/>
          <p:nvPr/>
        </p:nvSpPr>
        <p:spPr>
          <a:xfrm>
            <a:off x="3652023" y="2871438"/>
            <a:ext cx="4934414" cy="24718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145EF6-7A12-1993-6294-DA1776A7B6DB}"/>
              </a:ext>
            </a:extLst>
          </p:cNvPr>
          <p:cNvSpPr txBox="1"/>
          <p:nvPr/>
        </p:nvSpPr>
        <p:spPr>
          <a:xfrm>
            <a:off x="3652023" y="3150219"/>
            <a:ext cx="304985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&gt; node -v</a:t>
            </a:r>
          </a:p>
          <a:p>
            <a:r>
              <a:rPr lang="en-US">
                <a:solidFill>
                  <a:schemeClr val="bg1"/>
                </a:solidFill>
                <a:cs typeface="Calibri"/>
              </a:rPr>
              <a:t>&gt; </a:t>
            </a:r>
            <a:r>
              <a:rPr lang="en-US" err="1">
                <a:solidFill>
                  <a:schemeClr val="bg1"/>
                </a:solidFill>
                <a:cs typeface="Calibri"/>
              </a:rPr>
              <a:t>npm</a:t>
            </a:r>
            <a:r>
              <a:rPr lang="en-US">
                <a:solidFill>
                  <a:schemeClr val="bg1"/>
                </a:solidFill>
                <a:cs typeface="Calibri"/>
              </a:rPr>
              <a:t> -v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cs typeface="Calibri"/>
              </a:rPr>
              <a:t>&gt;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npm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install -g @angular/cli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latin typeface="Calibri"/>
                <a:ea typeface="+mn-lt"/>
                <a:cs typeface="Calibri"/>
              </a:rPr>
              <a:t>&gt; ng version</a:t>
            </a: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245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 descr="A logo in space with stars and a letter&#10;&#10;Description automatically generated">
            <a:extLst>
              <a:ext uri="{FF2B5EF4-FFF2-40B4-BE49-F238E27FC236}">
                <a16:creationId xmlns:a16="http://schemas.microsoft.com/office/drawing/2014/main" id="{E3787262-E512-C552-74B7-4B1C642745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955" t="7023" r="28233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828334"/>
            <a:ext cx="581630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cap="none" dirty="0">
                <a:solidFill>
                  <a:srgbClr val="FFFFFF"/>
                </a:solidFill>
                <a:ea typeface="+mj-lt"/>
                <a:cs typeface="+mj-lt"/>
              </a:rPr>
              <a:t>Getting started with Angular</a:t>
            </a:r>
            <a:endParaRPr lang="en-US" sz="4800" dirty="0">
              <a:solidFill>
                <a:srgbClr val="FFFFFF"/>
              </a:solidFill>
              <a:ea typeface="+mj-lt"/>
              <a:cs typeface="+mj-lt"/>
            </a:endParaRPr>
          </a:p>
          <a:p>
            <a:pPr>
              <a:lnSpc>
                <a:spcPct val="90000"/>
              </a:lnSpc>
            </a:pPr>
            <a:endParaRPr lang="en-US" sz="48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27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4504" y="1544279"/>
            <a:ext cx="3716019" cy="464871"/>
          </a:xfrm>
        </p:spPr>
        <p:txBody>
          <a:bodyPr/>
          <a:lstStyle/>
          <a:p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Creating a new Angular project</a:t>
            </a:r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dirty="0" smtClean="0"/>
              <a:t>19</a:t>
            </a:fld>
            <a:endParaRPr lang="en-US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A74F3DC4-E056-67C0-53E6-AFCC599EAEE2}"/>
              </a:ext>
            </a:extLst>
          </p:cNvPr>
          <p:cNvSpPr txBox="1">
            <a:spLocks/>
          </p:cNvSpPr>
          <p:nvPr/>
        </p:nvSpPr>
        <p:spPr>
          <a:xfrm>
            <a:off x="6196086" y="2434659"/>
            <a:ext cx="5934388" cy="884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To create a new angular project, you can use the angular cli </a:t>
            </a:r>
            <a:endParaRPr lang="en-US"/>
          </a:p>
          <a:p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Here's how you can create a new angular project:</a:t>
            </a:r>
          </a:p>
          <a:p>
            <a:pPr marL="228600" indent="-228600">
              <a:buAutoNum type="arabicPeriod"/>
            </a:pPr>
            <a:r>
              <a:rPr lang="en-US" sz="1200" b="1" cap="none" dirty="0">
                <a:ea typeface="+mj-lt"/>
                <a:cs typeface="+mj-lt"/>
              </a:rPr>
              <a:t>Open terminal</a:t>
            </a:r>
            <a:endParaRPr lang="en-US" sz="1200" cap="none">
              <a:solidFill>
                <a:srgbClr val="374151"/>
              </a:solidFill>
              <a:ea typeface="+mj-lt"/>
              <a:cs typeface="+mj-lt"/>
            </a:endParaRPr>
          </a:p>
          <a:p>
            <a:pPr marL="228600" indent="-228600">
              <a:buFontTx/>
              <a:buAutoNum type="arabicPeriod"/>
            </a:pPr>
            <a:r>
              <a:rPr lang="en-US" sz="1200" b="1" cap="none" dirty="0">
                <a:ea typeface="+mj-lt"/>
                <a:cs typeface="+mj-lt"/>
              </a:rPr>
              <a:t>Create new project</a:t>
            </a:r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: </a:t>
            </a:r>
            <a:r>
              <a:rPr lang="en-US" sz="1200" b="1" cap="none" dirty="0">
                <a:solidFill>
                  <a:srgbClr val="374151"/>
                </a:solidFill>
                <a:ea typeface="+mj-lt"/>
                <a:cs typeface="+mj-lt"/>
              </a:rPr>
              <a:t>ng new my-angular-app</a:t>
            </a:r>
            <a:endParaRPr lang="en-US" sz="1200" b="1" cap="none">
              <a:solidFill>
                <a:srgbClr val="000000"/>
              </a:solidFill>
              <a:ea typeface="Calibri Light" panose="020F0302020204030204"/>
              <a:cs typeface="Calibri Light" panose="020F0302020204030204"/>
            </a:endParaRPr>
          </a:p>
          <a:p>
            <a:pPr marL="228600" indent="-228600">
              <a:buAutoNum type="arabicPeriod"/>
            </a:pPr>
            <a:r>
              <a:rPr lang="en-US" sz="1200" b="1" cap="none" dirty="0">
                <a:ea typeface="+mj-lt"/>
                <a:cs typeface="+mj-lt"/>
              </a:rPr>
              <a:t>Navigate to project</a:t>
            </a:r>
            <a:r>
              <a:rPr lang="en-US" sz="1200" b="1" cap="none" dirty="0">
                <a:solidFill>
                  <a:srgbClr val="374151"/>
                </a:solidFill>
                <a:ea typeface="+mj-lt"/>
                <a:cs typeface="+mj-lt"/>
              </a:rPr>
              <a:t>:</a:t>
            </a:r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 </a:t>
            </a:r>
            <a:r>
              <a:rPr lang="en-US" sz="1200" b="1" cap="none" dirty="0">
                <a:solidFill>
                  <a:srgbClr val="000000"/>
                </a:solidFill>
                <a:ea typeface="+mj-lt"/>
                <a:cs typeface="+mj-lt"/>
              </a:rPr>
              <a:t>cd</a:t>
            </a:r>
            <a:r>
              <a:rPr lang="en-US" sz="1200" b="1" cap="none" dirty="0">
                <a:ea typeface="+mj-lt"/>
                <a:cs typeface="+mj-lt"/>
              </a:rPr>
              <a:t> my-angular-app</a:t>
            </a:r>
            <a:endParaRPr lang="en-US" sz="1200" b="1" cap="none">
              <a:solidFill>
                <a:srgbClr val="000000"/>
              </a:solidFill>
              <a:ea typeface="Calibri Light" panose="020F0302020204030204"/>
              <a:cs typeface="Calibri Light" panose="020F0302020204030204"/>
            </a:endParaRPr>
          </a:p>
          <a:p>
            <a:pPr marL="228600" indent="-228600">
              <a:buAutoNum type="arabicPeriod"/>
            </a:pPr>
            <a:r>
              <a:rPr lang="en-US" sz="1200" b="1" cap="none" dirty="0">
                <a:solidFill>
                  <a:srgbClr val="000000"/>
                </a:solidFill>
                <a:cs typeface="Calibri Light" panose="020F0302020204030204"/>
              </a:rPr>
              <a:t>Server application: </a:t>
            </a:r>
            <a:r>
              <a:rPr lang="en-US" sz="1200" cap="none" dirty="0">
                <a:solidFill>
                  <a:srgbClr val="000000"/>
                </a:solidFill>
                <a:cs typeface="Calibri Light" panose="020F0302020204030204"/>
              </a:rPr>
              <a:t>start the development server to preview your app:</a:t>
            </a:r>
            <a:br>
              <a:rPr lang="en-US" sz="1200" cap="none" dirty="0">
                <a:cs typeface="Calibri Light" panose="020F0302020204030204"/>
              </a:rPr>
            </a:br>
            <a:r>
              <a:rPr lang="en-US" sz="1200" b="1" cap="none" dirty="0">
                <a:solidFill>
                  <a:srgbClr val="000000"/>
                </a:solidFill>
                <a:cs typeface="Calibri Light" panose="020F0302020204030204"/>
              </a:rPr>
              <a:t>ng server</a:t>
            </a:r>
            <a:endParaRPr lang="en-US" sz="1200" b="1" cap="none" dirty="0">
              <a:solidFill>
                <a:srgbClr val="000000"/>
              </a:solidFill>
              <a:ea typeface="Calibri Light"/>
              <a:cs typeface="Calibri Light" panose="020F0302020204030204"/>
            </a:endParaRPr>
          </a:p>
          <a:p>
            <a:pPr marL="228600" indent="-228600">
              <a:buAutoNum type="arabicPeriod"/>
            </a:pPr>
            <a:r>
              <a:rPr lang="en-US" sz="1200" b="1" cap="none" dirty="0">
                <a:ea typeface="+mj-lt"/>
                <a:cs typeface="+mj-lt"/>
              </a:rPr>
              <a:t>Access your app</a:t>
            </a:r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: open your browser and go to </a:t>
            </a:r>
            <a:r>
              <a:rPr lang="en-US" sz="1200" b="1" cap="none" dirty="0">
                <a:latin typeface="Calibri Light"/>
                <a:ea typeface="+mj-lt"/>
                <a:cs typeface="+mj-lt"/>
              </a:rPr>
              <a:t>http://localhost:4200</a:t>
            </a:r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 to see your Angular app.</a:t>
            </a:r>
            <a:endParaRPr lang="en-US" sz="1200" b="1" cap="none" dirty="0">
              <a:solidFill>
                <a:srgbClr val="000000"/>
              </a:solidFill>
              <a:latin typeface="Calibri Light"/>
              <a:cs typeface="Calibri Light" panose="020F0302020204030204"/>
            </a:endParaRPr>
          </a:p>
        </p:txBody>
      </p:sp>
      <p:pic>
        <p:nvPicPr>
          <p:cNvPr id="42" name="Picture 42" descr="A logo in space with stars and a letter&#10;&#10;Description automatically generated">
            <a:extLst>
              <a:ext uri="{FF2B5EF4-FFF2-40B4-BE49-F238E27FC236}">
                <a16:creationId xmlns:a16="http://schemas.microsoft.com/office/drawing/2014/main" id="{5319F5B0-3561-76D5-B402-826A312031C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7821" r="27821"/>
          <a:stretch/>
        </p:blipFill>
        <p:spPr/>
      </p:pic>
      <p:pic>
        <p:nvPicPr>
          <p:cNvPr id="7" name="Picture 6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442280E6-7B8F-6CEB-702D-AFA38266A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  <p:sp>
        <p:nvSpPr>
          <p:cNvPr id="14" name="Title 7">
            <a:extLst>
              <a:ext uri="{FF2B5EF4-FFF2-40B4-BE49-F238E27FC236}">
                <a16:creationId xmlns:a16="http://schemas.microsoft.com/office/drawing/2014/main" id="{66CA1E3D-F588-E058-F7F5-DCD1530A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12037"/>
            <a:ext cx="5897218" cy="884238"/>
          </a:xfrm>
        </p:spPr>
        <p:txBody>
          <a:bodyPr/>
          <a:lstStyle/>
          <a:p>
            <a:r>
              <a:rPr lang="en-US" b="1" cap="none" dirty="0">
                <a:solidFill>
                  <a:srgbClr val="000000"/>
                </a:solidFill>
                <a:ea typeface="+mj-lt"/>
                <a:cs typeface="+mj-lt"/>
              </a:rPr>
              <a:t>Getting started with Angular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6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069" y="2103426"/>
            <a:ext cx="4444153" cy="1012614"/>
          </a:xfrm>
        </p:spPr>
        <p:txBody>
          <a:bodyPr/>
          <a:lstStyle/>
          <a:p>
            <a:r>
              <a:rPr lang="en-US" sz="4000" b="1" dirty="0">
                <a:cs typeface="Calibri Light"/>
              </a:rPr>
              <a:t>MEET THE TRAINERS</a:t>
            </a:r>
            <a:br>
              <a:rPr lang="en-US" sz="4000" b="1">
                <a:cs typeface="Calibri Light"/>
              </a:rPr>
            </a:br>
            <a:endParaRPr lang="en-US" sz="4000" b="1">
              <a:cs typeface="Calibri Light"/>
            </a:endParaRPr>
          </a:p>
        </p:txBody>
      </p:sp>
      <p:pic>
        <p:nvPicPr>
          <p:cNvPr id="11" name="Picture 11" descr="A blue circle with a white person in it&#10;&#10;Description automatically generated">
            <a:extLst>
              <a:ext uri="{FF2B5EF4-FFF2-40B4-BE49-F238E27FC236}">
                <a16:creationId xmlns:a16="http://schemas.microsoft.com/office/drawing/2014/main" id="{8F16DC80-2881-1C76-425F-80453ADC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191" y="3343792"/>
            <a:ext cx="1081618" cy="1081618"/>
          </a:xfrm>
          <a:prstGeom prst="rect">
            <a:avLst/>
          </a:prstGeom>
        </p:spPr>
      </p:pic>
      <p:sp>
        <p:nvSpPr>
          <p:cNvPr id="13" name="Title 8">
            <a:extLst>
              <a:ext uri="{FF2B5EF4-FFF2-40B4-BE49-F238E27FC236}">
                <a16:creationId xmlns:a16="http://schemas.microsoft.com/office/drawing/2014/main" id="{BF40DA0C-5602-CD1A-517E-869A6C2C8322}"/>
              </a:ext>
            </a:extLst>
          </p:cNvPr>
          <p:cNvSpPr txBox="1">
            <a:spLocks/>
          </p:cNvSpPr>
          <p:nvPr/>
        </p:nvSpPr>
        <p:spPr>
          <a:xfrm>
            <a:off x="5356769" y="4602764"/>
            <a:ext cx="1708751" cy="6620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cap="none" dirty="0">
                <a:cs typeface="Calibri Light"/>
              </a:rPr>
              <a:t>Zubair Saif</a:t>
            </a:r>
            <a:br>
              <a:rPr lang="en-US" sz="2800" b="1" cap="none" dirty="0">
                <a:cs typeface="Calibri Light"/>
              </a:rPr>
            </a:br>
            <a:endParaRPr lang="en-US" sz="2800" b="1" dirty="0">
              <a:cs typeface="Calibri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265EE8-7D4F-36D6-1488-825295AE253F}"/>
              </a:ext>
            </a:extLst>
          </p:cNvPr>
          <p:cNvSpPr txBox="1"/>
          <p:nvPr/>
        </p:nvSpPr>
        <p:spPr>
          <a:xfrm>
            <a:off x="4311650" y="5222801"/>
            <a:ext cx="3568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F7F7F"/>
                </a:solidFill>
                <a:cs typeface="Calibri"/>
              </a:rPr>
              <a:t>Senior Consultant – Systems Limited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C28601-02E7-33AB-F3FF-D93034F4E16B}"/>
              </a:ext>
            </a:extLst>
          </p:cNvPr>
          <p:cNvSpPr txBox="1"/>
          <p:nvPr/>
        </p:nvSpPr>
        <p:spPr>
          <a:xfrm>
            <a:off x="5704131" y="5727468"/>
            <a:ext cx="7837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F7F7F"/>
                </a:solidFill>
                <a:ea typeface="+mn-lt"/>
                <a:cs typeface="+mn-lt"/>
              </a:rPr>
              <a:t>CADM </a:t>
            </a:r>
            <a:endParaRPr lang="en-US" dirty="0"/>
          </a:p>
        </p:txBody>
      </p:sp>
      <p:pic>
        <p:nvPicPr>
          <p:cNvPr id="6" name="Picture 10" descr="A red and white logo&#10;&#10;Description automatically generated">
            <a:extLst>
              <a:ext uri="{FF2B5EF4-FFF2-40B4-BE49-F238E27FC236}">
                <a16:creationId xmlns:a16="http://schemas.microsoft.com/office/drawing/2014/main" id="{8C37DAF0-FA22-5EB9-F1CB-24CCCB202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483" y="512232"/>
            <a:ext cx="1579034" cy="157903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5FFA42E-88C9-B79E-1CB5-34A4882245CE}"/>
              </a:ext>
            </a:extLst>
          </p:cNvPr>
          <p:cNvSpPr/>
          <p:nvPr/>
        </p:nvSpPr>
        <p:spPr>
          <a:xfrm>
            <a:off x="6522930" y="6244728"/>
            <a:ext cx="3820583" cy="645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6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E81F51B5-CC28-FD0C-5ED2-BC6551E52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5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442280E6-7B8F-6CEB-702D-AFA38266A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  <p:pic>
        <p:nvPicPr>
          <p:cNvPr id="12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E5B43CE-2792-89D7-6AEE-03591091C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953" y="2496300"/>
            <a:ext cx="5047129" cy="29770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6350"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6CB37B-3250-E27D-0B22-78DA26580324}"/>
              </a:ext>
            </a:extLst>
          </p:cNvPr>
          <p:cNvSpPr/>
          <p:nvPr/>
        </p:nvSpPr>
        <p:spPr>
          <a:xfrm>
            <a:off x="3652023" y="2871438"/>
            <a:ext cx="4934414" cy="24718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145EF6-7A12-1993-6294-DA1776A7B6DB}"/>
              </a:ext>
            </a:extLst>
          </p:cNvPr>
          <p:cNvSpPr txBox="1"/>
          <p:nvPr/>
        </p:nvSpPr>
        <p:spPr>
          <a:xfrm>
            <a:off x="3652023" y="3150219"/>
            <a:ext cx="304985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&gt; </a:t>
            </a:r>
            <a:r>
              <a:rPr lang="en-US">
                <a:solidFill>
                  <a:schemeClr val="bg1"/>
                </a:solidFill>
                <a:latin typeface="Calibri"/>
                <a:cs typeface="Calibri"/>
              </a:rPr>
              <a:t>ng new my-angular-app</a:t>
            </a:r>
          </a:p>
          <a:p>
            <a:r>
              <a:rPr lang="en-US">
                <a:solidFill>
                  <a:schemeClr val="bg1"/>
                </a:solidFill>
                <a:cs typeface="Calibri"/>
              </a:rPr>
              <a:t>&gt; </a:t>
            </a:r>
            <a:r>
              <a:rPr lang="en-US">
                <a:solidFill>
                  <a:schemeClr val="bg1"/>
                </a:solidFill>
                <a:latin typeface="Calibri"/>
                <a:cs typeface="Calibri"/>
              </a:rPr>
              <a:t>cd my-angular-app</a:t>
            </a:r>
          </a:p>
          <a:p>
            <a:r>
              <a:rPr lang="en-US">
                <a:solidFill>
                  <a:schemeClr val="bg1"/>
                </a:solidFill>
                <a:cs typeface="Calibri"/>
              </a:rPr>
              <a:t>&gt; </a:t>
            </a:r>
            <a:r>
              <a:rPr lang="en-US">
                <a:solidFill>
                  <a:schemeClr val="bg1"/>
                </a:solidFill>
                <a:latin typeface="Calibri"/>
                <a:ea typeface="+mn-lt"/>
                <a:cs typeface="Calibri"/>
              </a:rPr>
              <a:t>ng server</a:t>
            </a:r>
          </a:p>
          <a:p>
            <a:endParaRPr lang="en-US">
              <a:solidFill>
                <a:schemeClr val="bg1"/>
              </a:solidFill>
              <a:cs typeface="Calibri"/>
            </a:endParaRP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D334292-8811-2D7D-A026-B9FA9350A2A0}"/>
              </a:ext>
            </a:extLst>
          </p:cNvPr>
          <p:cNvSpPr txBox="1">
            <a:spLocks/>
          </p:cNvSpPr>
          <p:nvPr/>
        </p:nvSpPr>
        <p:spPr>
          <a:xfrm>
            <a:off x="4075504" y="803445"/>
            <a:ext cx="4033519" cy="4648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Creating a new Angular project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622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442280E6-7B8F-6CEB-702D-AFA38266A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D334292-8811-2D7D-A026-B9FA9350A2A0}"/>
              </a:ext>
            </a:extLst>
          </p:cNvPr>
          <p:cNvSpPr txBox="1">
            <a:spLocks/>
          </p:cNvSpPr>
          <p:nvPr/>
        </p:nvSpPr>
        <p:spPr>
          <a:xfrm>
            <a:off x="4075504" y="411239"/>
            <a:ext cx="4033519" cy="4648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cs typeface="Calibri"/>
              </a:rPr>
              <a:t>Project Structure</a:t>
            </a:r>
          </a:p>
        </p:txBody>
      </p:sp>
      <p:pic>
        <p:nvPicPr>
          <p:cNvPr id="8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77255A1-6768-6A7F-2130-32F05B83B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175" y="1108261"/>
            <a:ext cx="2722049" cy="54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9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442280E6-7B8F-6CEB-702D-AFA38266A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D334292-8811-2D7D-A026-B9FA9350A2A0}"/>
              </a:ext>
            </a:extLst>
          </p:cNvPr>
          <p:cNvSpPr txBox="1">
            <a:spLocks/>
          </p:cNvSpPr>
          <p:nvPr/>
        </p:nvSpPr>
        <p:spPr>
          <a:xfrm>
            <a:off x="3768587" y="464156"/>
            <a:ext cx="4657935" cy="4648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Running and building Angular apps</a:t>
            </a:r>
            <a:endParaRPr lang="en-US"/>
          </a:p>
        </p:txBody>
      </p:sp>
      <p:pic>
        <p:nvPicPr>
          <p:cNvPr id="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1029C56-B9C1-FDC7-A790-25ABA814E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953" y="1903633"/>
            <a:ext cx="5047129" cy="29770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6350"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528552-F887-D2D0-6EF4-59618CC79A7B}"/>
              </a:ext>
            </a:extLst>
          </p:cNvPr>
          <p:cNvSpPr/>
          <p:nvPr/>
        </p:nvSpPr>
        <p:spPr>
          <a:xfrm>
            <a:off x="3630856" y="2310521"/>
            <a:ext cx="4934414" cy="24718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0580F-5128-EBB4-E740-598F07484AA0}"/>
              </a:ext>
            </a:extLst>
          </p:cNvPr>
          <p:cNvSpPr txBox="1"/>
          <p:nvPr/>
        </p:nvSpPr>
        <p:spPr>
          <a:xfrm>
            <a:off x="3630856" y="2557552"/>
            <a:ext cx="30498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&gt;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ng build --prod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58A22A3-52BA-C3AA-2818-187205C6274C}"/>
              </a:ext>
            </a:extLst>
          </p:cNvPr>
          <p:cNvSpPr txBox="1">
            <a:spLocks/>
          </p:cNvSpPr>
          <p:nvPr/>
        </p:nvSpPr>
        <p:spPr>
          <a:xfrm>
            <a:off x="3567063" y="1198899"/>
            <a:ext cx="5045388" cy="5138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cap="none" dirty="0">
                <a:solidFill>
                  <a:srgbClr val="374151"/>
                </a:solidFill>
                <a:latin typeface="Calibri"/>
                <a:ea typeface="+mj-lt"/>
                <a:cs typeface="+mj-lt"/>
              </a:rPr>
              <a:t>When your app is ready, build it for production using the following command:</a:t>
            </a:r>
            <a:endParaRPr lang="en-US" sz="1200" cap="none" dirty="0">
              <a:latin typeface="Calibri"/>
              <a:cs typeface="Calibri Light" panose="020F0302020204030204"/>
            </a:endParaRP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6B568453-55CD-933D-2A1E-EF73DD490AE6}"/>
              </a:ext>
            </a:extLst>
          </p:cNvPr>
          <p:cNvSpPr txBox="1">
            <a:spLocks/>
          </p:cNvSpPr>
          <p:nvPr/>
        </p:nvSpPr>
        <p:spPr>
          <a:xfrm>
            <a:off x="3020962" y="5690982"/>
            <a:ext cx="6146055" cy="5138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buFont typeface="Arial"/>
              <a:buChar char="•"/>
            </a:pPr>
            <a:r>
              <a:rPr lang="en-US" sz="1200" cap="none">
                <a:solidFill>
                  <a:srgbClr val="374151"/>
                </a:solidFill>
                <a:latin typeface="Calibri"/>
                <a:ea typeface="+mj-lt"/>
                <a:cs typeface="+mj-lt"/>
              </a:rPr>
              <a:t>The optimized build will be available in the </a:t>
            </a:r>
            <a:r>
              <a:rPr lang="en-US" sz="1200" b="1" cap="none" err="1">
                <a:latin typeface="Calibri"/>
                <a:ea typeface="+mj-lt"/>
                <a:cs typeface="+mj-lt"/>
              </a:rPr>
              <a:t>dist</a:t>
            </a:r>
            <a:r>
              <a:rPr lang="en-US" sz="1200" cap="none">
                <a:solidFill>
                  <a:srgbClr val="374151"/>
                </a:solidFill>
                <a:latin typeface="Calibri"/>
                <a:ea typeface="+mj-lt"/>
                <a:cs typeface="+mj-lt"/>
              </a:rPr>
              <a:t> directory. You can deploy this to a web server.</a:t>
            </a:r>
            <a:endParaRPr lang="en-US" cap="none">
              <a:latin typeface="Calibri"/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9918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 descr="A logo in space with stars and a letter&#10;&#10;Description automatically generated">
            <a:extLst>
              <a:ext uri="{FF2B5EF4-FFF2-40B4-BE49-F238E27FC236}">
                <a16:creationId xmlns:a16="http://schemas.microsoft.com/office/drawing/2014/main" id="{E3787262-E512-C552-74B7-4B1C642745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955" t="7023" r="28233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3073827"/>
            <a:ext cx="7280535" cy="71369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800" cap="none" dirty="0">
                <a:solidFill>
                  <a:srgbClr val="FFFFFF"/>
                </a:solidFill>
                <a:ea typeface="+mj-lt"/>
                <a:cs typeface="+mj-lt"/>
              </a:rPr>
              <a:t>Decorator in Angular</a:t>
            </a:r>
            <a:endParaRPr lang="en-US" sz="4800" cap="none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233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4504" y="1544279"/>
            <a:ext cx="3716019" cy="464871"/>
          </a:xfrm>
        </p:spPr>
        <p:txBody>
          <a:bodyPr/>
          <a:lstStyle/>
          <a:p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Decorator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dirty="0" smtClean="0"/>
              <a:t>24</a:t>
            </a:fld>
            <a:endParaRPr lang="en-US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A74F3DC4-E056-67C0-53E6-AFCC599EAEE2}"/>
              </a:ext>
            </a:extLst>
          </p:cNvPr>
          <p:cNvSpPr txBox="1">
            <a:spLocks/>
          </p:cNvSpPr>
          <p:nvPr/>
        </p:nvSpPr>
        <p:spPr>
          <a:xfrm>
            <a:off x="6206669" y="2212410"/>
            <a:ext cx="5934388" cy="884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200" cap="none">
              <a:latin typeface="Calibri"/>
              <a:ea typeface="+mj-lt"/>
              <a:cs typeface="Calibri Light"/>
            </a:endParaRPr>
          </a:p>
        </p:txBody>
      </p:sp>
      <p:pic>
        <p:nvPicPr>
          <p:cNvPr id="42" name="Picture 42" descr="A logo in space with stars and a letter&#10;&#10;Description automatically generated">
            <a:extLst>
              <a:ext uri="{FF2B5EF4-FFF2-40B4-BE49-F238E27FC236}">
                <a16:creationId xmlns:a16="http://schemas.microsoft.com/office/drawing/2014/main" id="{5319F5B0-3561-76D5-B402-826A312031C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7821" r="27821"/>
          <a:stretch/>
        </p:blipFill>
        <p:spPr/>
      </p:pic>
      <p:pic>
        <p:nvPicPr>
          <p:cNvPr id="7" name="Picture 6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442280E6-7B8F-6CEB-702D-AFA38266A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  <p:sp>
        <p:nvSpPr>
          <p:cNvPr id="14" name="Title 7">
            <a:extLst>
              <a:ext uri="{FF2B5EF4-FFF2-40B4-BE49-F238E27FC236}">
                <a16:creationId xmlns:a16="http://schemas.microsoft.com/office/drawing/2014/main" id="{66CA1E3D-F588-E058-F7F5-DCD1530A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12037"/>
            <a:ext cx="5897218" cy="884238"/>
          </a:xfrm>
        </p:spPr>
        <p:txBody>
          <a:bodyPr/>
          <a:lstStyle/>
          <a:p>
            <a:r>
              <a:rPr lang="en-US" b="1" cap="none" dirty="0">
                <a:solidFill>
                  <a:srgbClr val="000000"/>
                </a:solidFill>
                <a:ea typeface="+mj-lt"/>
                <a:cs typeface="+mj-lt"/>
              </a:rPr>
              <a:t>Decorator in Angular</a:t>
            </a:r>
            <a:endParaRPr lang="en-US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20F2BBB9-1507-AD0C-DBB6-D25A82D104C6}"/>
              </a:ext>
            </a:extLst>
          </p:cNvPr>
          <p:cNvSpPr txBox="1">
            <a:spLocks/>
          </p:cNvSpPr>
          <p:nvPr/>
        </p:nvSpPr>
        <p:spPr>
          <a:xfrm>
            <a:off x="6206669" y="2191242"/>
            <a:ext cx="5934388" cy="884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b="1">
              <a:latin typeface="Calibri"/>
              <a:cs typeface="Calibri"/>
            </a:endParaRPr>
          </a:p>
          <a:p>
            <a:endParaRPr lang="en-US" sz="2400" b="1">
              <a:latin typeface="Calibri"/>
              <a:cs typeface="Calibri"/>
            </a:endParaRPr>
          </a:p>
          <a:p>
            <a:endParaRPr lang="en-US" cap="none">
              <a:latin typeface="Calibri"/>
              <a:cs typeface="Calibri Light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7F55FB9E-EF15-28A3-75F6-E7E7CB53864E}"/>
              </a:ext>
            </a:extLst>
          </p:cNvPr>
          <p:cNvSpPr txBox="1">
            <a:spLocks/>
          </p:cNvSpPr>
          <p:nvPr/>
        </p:nvSpPr>
        <p:spPr>
          <a:xfrm>
            <a:off x="6238419" y="2191242"/>
            <a:ext cx="5934388" cy="884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In Angular, a decorator is a special kind of declaration that can be attached to classes, methods, properties, or parameters. It's used to enhance or modify the behavior of the target it's attached to. </a:t>
            </a:r>
            <a:endParaRPr lang="en-US" dirty="0"/>
          </a:p>
          <a:p>
            <a:r>
              <a:rPr lang="en-US" sz="1200" b="1" cap="none" dirty="0">
                <a:ea typeface="+mj-lt"/>
                <a:cs typeface="+mj-lt"/>
              </a:rPr>
              <a:t>Usage</a:t>
            </a:r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: Decorators are used by prefixing them with an "</a:t>
            </a:r>
            <a:r>
              <a:rPr lang="en-US" sz="1200" b="1" cap="none" dirty="0">
                <a:solidFill>
                  <a:srgbClr val="374151"/>
                </a:solidFill>
                <a:ea typeface="+mj-lt"/>
                <a:cs typeface="+mj-lt"/>
              </a:rPr>
              <a:t>@</a:t>
            </a:r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" symbol and placing them just above the target declaration</a:t>
            </a:r>
            <a:endParaRPr lang="en-US" dirty="0"/>
          </a:p>
          <a:p>
            <a:r>
              <a:rPr lang="en-US" sz="1200" b="1" cap="none" dirty="0">
                <a:ea typeface="+mj-lt"/>
                <a:cs typeface="+mj-lt"/>
              </a:rPr>
              <a:t>Metadata</a:t>
            </a:r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: Decorators can accept parameters, often in the form of metadata, which provide additional information about the target.</a:t>
            </a:r>
            <a:endParaRPr lang="en-US" dirty="0"/>
          </a:p>
          <a:p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For example, the </a:t>
            </a:r>
            <a:r>
              <a:rPr lang="en-US" sz="1200" b="1" cap="none" dirty="0">
                <a:latin typeface="Consolas"/>
                <a:cs typeface="Calibri Light"/>
              </a:rPr>
              <a:t>@Component</a:t>
            </a:r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 decorator is used to define components, the </a:t>
            </a:r>
            <a:r>
              <a:rPr lang="en-US" sz="1200" b="1" cap="none" dirty="0">
                <a:latin typeface="Consolas"/>
                <a:cs typeface="Calibri Light"/>
              </a:rPr>
              <a:t>@NgModule</a:t>
            </a:r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 decorator is used to define modules, and the </a:t>
            </a:r>
            <a:r>
              <a:rPr lang="en-US" sz="1200" b="1" cap="none" dirty="0">
                <a:latin typeface="Consolas"/>
                <a:cs typeface="Calibri Light"/>
              </a:rPr>
              <a:t>@Directive</a:t>
            </a:r>
            <a:r>
              <a:rPr lang="en-US" sz="1200" cap="none" dirty="0">
                <a:solidFill>
                  <a:srgbClr val="374151"/>
                </a:solidFill>
                <a:ea typeface="+mj-lt"/>
                <a:cs typeface="+mj-lt"/>
              </a:rPr>
              <a:t> decorator is used to define custom directives.</a:t>
            </a:r>
            <a:endParaRPr lang="en-US">
              <a:cs typeface="Calibri Light"/>
            </a:endParaRPr>
          </a:p>
          <a:p>
            <a:endParaRPr lang="en-US" sz="1200" cap="none" dirty="0">
              <a:solidFill>
                <a:srgbClr val="37415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044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 descr="A logo in space with stars and a letter&#10;&#10;Description automatically generated">
            <a:extLst>
              <a:ext uri="{FF2B5EF4-FFF2-40B4-BE49-F238E27FC236}">
                <a16:creationId xmlns:a16="http://schemas.microsoft.com/office/drawing/2014/main" id="{E3787262-E512-C552-74B7-4B1C642745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955" t="7023" r="28233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7280535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cap="none" dirty="0">
                <a:solidFill>
                  <a:srgbClr val="FFFFFF"/>
                </a:solidFill>
                <a:ea typeface="+mj-lt"/>
                <a:cs typeface="+mj-lt"/>
              </a:rPr>
              <a:t>Module,</a:t>
            </a:r>
            <a:br>
              <a:rPr lang="en-US" sz="4800" cap="none" dirty="0">
                <a:ea typeface="+mj-lt"/>
                <a:cs typeface="+mj-lt"/>
              </a:rPr>
            </a:br>
            <a:r>
              <a:rPr lang="en-US" sz="4800" cap="none" dirty="0">
                <a:solidFill>
                  <a:srgbClr val="FFFFFF"/>
                </a:solidFill>
                <a:ea typeface="+mj-lt"/>
                <a:cs typeface="+mj-lt"/>
              </a:rPr>
              <a:t>Components and Directives</a:t>
            </a:r>
            <a:endParaRPr lang="en-US" cap="non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25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1798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4504" y="1544279"/>
            <a:ext cx="3716019" cy="464871"/>
          </a:xfrm>
        </p:spPr>
        <p:txBody>
          <a:bodyPr/>
          <a:lstStyle/>
          <a:p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Module in Angular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dirty="0" smtClean="0"/>
              <a:t>26</a:t>
            </a:fld>
            <a:endParaRPr lang="en-US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A74F3DC4-E056-67C0-53E6-AFCC599EAEE2}"/>
              </a:ext>
            </a:extLst>
          </p:cNvPr>
          <p:cNvSpPr txBox="1">
            <a:spLocks/>
          </p:cNvSpPr>
          <p:nvPr/>
        </p:nvSpPr>
        <p:spPr>
          <a:xfrm>
            <a:off x="6206669" y="2212410"/>
            <a:ext cx="5934388" cy="884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200" cap="none">
              <a:latin typeface="Calibri"/>
              <a:ea typeface="+mj-lt"/>
              <a:cs typeface="Calibri Light"/>
            </a:endParaRPr>
          </a:p>
        </p:txBody>
      </p:sp>
      <p:pic>
        <p:nvPicPr>
          <p:cNvPr id="42" name="Picture 42" descr="A logo in space with stars and a letter&#10;&#10;Description automatically generated">
            <a:extLst>
              <a:ext uri="{FF2B5EF4-FFF2-40B4-BE49-F238E27FC236}">
                <a16:creationId xmlns:a16="http://schemas.microsoft.com/office/drawing/2014/main" id="{5319F5B0-3561-76D5-B402-826A312031C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7821" r="27821"/>
          <a:stretch/>
        </p:blipFill>
        <p:spPr/>
      </p:pic>
      <p:pic>
        <p:nvPicPr>
          <p:cNvPr id="7" name="Picture 6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442280E6-7B8F-6CEB-702D-AFA38266A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  <p:sp>
        <p:nvSpPr>
          <p:cNvPr id="14" name="Title 7">
            <a:extLst>
              <a:ext uri="{FF2B5EF4-FFF2-40B4-BE49-F238E27FC236}">
                <a16:creationId xmlns:a16="http://schemas.microsoft.com/office/drawing/2014/main" id="{66CA1E3D-F588-E058-F7F5-DCD1530A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12037"/>
            <a:ext cx="5897218" cy="884238"/>
          </a:xfrm>
        </p:spPr>
        <p:txBody>
          <a:bodyPr/>
          <a:lstStyle/>
          <a:p>
            <a:r>
              <a:rPr lang="en-US" b="1" cap="none" dirty="0">
                <a:solidFill>
                  <a:srgbClr val="000000"/>
                </a:solidFill>
                <a:ea typeface="+mj-lt"/>
                <a:cs typeface="+mj-lt"/>
              </a:rPr>
              <a:t>Introduction to Module</a:t>
            </a:r>
            <a:endParaRPr lang="en-US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20F2BBB9-1507-AD0C-DBB6-D25A82D104C6}"/>
              </a:ext>
            </a:extLst>
          </p:cNvPr>
          <p:cNvSpPr txBox="1">
            <a:spLocks/>
          </p:cNvSpPr>
          <p:nvPr/>
        </p:nvSpPr>
        <p:spPr>
          <a:xfrm>
            <a:off x="6206669" y="2191242"/>
            <a:ext cx="5934388" cy="884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b="1">
              <a:latin typeface="Calibri"/>
              <a:cs typeface="Calibri"/>
            </a:endParaRPr>
          </a:p>
          <a:p>
            <a:endParaRPr lang="en-US" sz="2400" b="1">
              <a:latin typeface="Calibri"/>
              <a:cs typeface="Calibri"/>
            </a:endParaRPr>
          </a:p>
          <a:p>
            <a:endParaRPr lang="en-US" cap="none">
              <a:latin typeface="Calibri"/>
              <a:cs typeface="Calibri Light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7F55FB9E-EF15-28A3-75F6-E7E7CB53864E}"/>
              </a:ext>
            </a:extLst>
          </p:cNvPr>
          <p:cNvSpPr txBox="1">
            <a:spLocks/>
          </p:cNvSpPr>
          <p:nvPr/>
        </p:nvSpPr>
        <p:spPr>
          <a:xfrm>
            <a:off x="6238419" y="2191242"/>
            <a:ext cx="5934388" cy="884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cap="none" dirty="0">
                <a:latin typeface="Calibri Light"/>
                <a:ea typeface="+mj-lt"/>
                <a:cs typeface="Calibri"/>
              </a:rPr>
              <a:t>A module is a logical container that groups related components, directives, pipes, and services together. Modules help you manage the organization of your application by providing a way to encapsulate functionality into distinct areas. Each Angular application has at least one root module, conventionally named </a:t>
            </a:r>
            <a:r>
              <a:rPr lang="en-US" sz="1200" b="1" cap="none" dirty="0" err="1">
                <a:latin typeface="Calibri Light"/>
                <a:ea typeface="+mj-lt"/>
                <a:cs typeface="Calibri"/>
              </a:rPr>
              <a:t>AppModule</a:t>
            </a:r>
            <a:r>
              <a:rPr lang="en-US" sz="1200" cap="none" dirty="0">
                <a:latin typeface="Calibri Light"/>
                <a:ea typeface="+mj-lt"/>
                <a:cs typeface="Calibri"/>
              </a:rPr>
              <a:t>.</a:t>
            </a:r>
            <a:endParaRPr lang="en-US" sz="1200" dirty="0">
              <a:cs typeface="Calibri Light"/>
            </a:endParaRPr>
          </a:p>
          <a:p>
            <a:pPr marL="171450" indent="-171450">
              <a:buFont typeface="Arial"/>
              <a:buChar char="•"/>
            </a:pPr>
            <a:r>
              <a:rPr lang="en-US" sz="1200" cap="none" dirty="0">
                <a:latin typeface="Calibri Light"/>
                <a:ea typeface="+mj-lt"/>
                <a:cs typeface="Calibri Light"/>
              </a:rPr>
              <a:t>The root module is usually named </a:t>
            </a:r>
            <a:r>
              <a:rPr lang="en-US" sz="1200" b="1" cap="none" dirty="0" err="1">
                <a:latin typeface="Calibri Light"/>
                <a:ea typeface="+mj-lt"/>
                <a:cs typeface="Calibri Light"/>
              </a:rPr>
              <a:t>AppModule</a:t>
            </a:r>
            <a:r>
              <a:rPr lang="en-US" sz="1200" cap="none" dirty="0">
                <a:latin typeface="Calibri Light"/>
                <a:ea typeface="+mj-lt"/>
                <a:cs typeface="Calibri Light"/>
              </a:rPr>
              <a:t>, and it's created when you generate a new Angular project.</a:t>
            </a:r>
            <a:endParaRPr lang="en-US" sz="1200" dirty="0">
              <a:latin typeface="Calibri Light"/>
              <a:ea typeface="+mj-lt"/>
              <a:cs typeface="Calibri Light"/>
            </a:endParaRPr>
          </a:p>
          <a:p>
            <a:pPr marL="171450" indent="-171450">
              <a:buFont typeface="Arial"/>
              <a:buChar char="•"/>
            </a:pPr>
            <a:r>
              <a:rPr lang="en-US" sz="1200" cap="none" dirty="0">
                <a:latin typeface="Calibri Light"/>
                <a:ea typeface="+mj-lt"/>
                <a:cs typeface="Calibri Light"/>
              </a:rPr>
              <a:t>You can create additional feature modules to organize different parts of your application.</a:t>
            </a:r>
            <a:endParaRPr lang="en-US" sz="1200" dirty="0">
              <a:latin typeface="Calibri Light"/>
              <a:ea typeface="+mj-lt"/>
              <a:cs typeface="Calibri Light"/>
            </a:endParaRPr>
          </a:p>
          <a:p>
            <a:pPr marL="171450" indent="-171450">
              <a:buFont typeface="Arial"/>
              <a:buChar char="•"/>
            </a:pPr>
            <a:r>
              <a:rPr lang="en-US" sz="1200" cap="none" dirty="0">
                <a:latin typeface="Calibri Light"/>
                <a:ea typeface="+mj-lt"/>
                <a:cs typeface="Calibri Light"/>
              </a:rPr>
              <a:t>Modules are defined using the </a:t>
            </a:r>
            <a:r>
              <a:rPr lang="en-US" sz="1200" b="1" cap="none" dirty="0">
                <a:latin typeface="Calibri Light"/>
                <a:ea typeface="+mj-lt"/>
                <a:cs typeface="Calibri Light"/>
              </a:rPr>
              <a:t>@NgModule</a:t>
            </a:r>
            <a:r>
              <a:rPr lang="en-US" sz="1200" cap="none" dirty="0">
                <a:latin typeface="Calibri Light"/>
                <a:ea typeface="+mj-lt"/>
                <a:cs typeface="Calibri Light"/>
              </a:rPr>
              <a:t> decorator.</a:t>
            </a:r>
            <a:endParaRPr lang="en-US" sz="1200" dirty="0">
              <a:latin typeface="Calibri Light"/>
              <a:ea typeface="+mj-lt"/>
              <a:cs typeface="Calibri Light"/>
            </a:endParaRPr>
          </a:p>
          <a:p>
            <a:endParaRPr lang="en-US" sz="1200" cap="non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047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6325" y="541365"/>
            <a:ext cx="3716019" cy="464871"/>
          </a:xfrm>
        </p:spPr>
        <p:txBody>
          <a:bodyPr/>
          <a:lstStyle/>
          <a:p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Module in Angular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dirty="0" smtClean="0"/>
              <a:t>27</a:t>
            </a:fld>
            <a:endParaRPr lang="en-US"/>
          </a:p>
        </p:txBody>
      </p:sp>
      <p:pic>
        <p:nvPicPr>
          <p:cNvPr id="7" name="Picture 6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442280E6-7B8F-6CEB-702D-AFA38266A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7F55FB9E-EF15-28A3-75F6-E7E7CB53864E}"/>
              </a:ext>
            </a:extLst>
          </p:cNvPr>
          <p:cNvSpPr txBox="1">
            <a:spLocks/>
          </p:cNvSpPr>
          <p:nvPr/>
        </p:nvSpPr>
        <p:spPr>
          <a:xfrm>
            <a:off x="2701501" y="1286545"/>
            <a:ext cx="6786515" cy="9273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lnSpc>
                <a:spcPct val="100000"/>
              </a:lnSpc>
              <a:buFont typeface="Arial"/>
              <a:buChar char="•"/>
            </a:pPr>
            <a:r>
              <a:rPr lang="en-US" sz="1200" cap="none" dirty="0">
                <a:latin typeface="Calibri"/>
                <a:cs typeface="Calibri"/>
              </a:rPr>
              <a:t>The </a:t>
            </a:r>
            <a:r>
              <a:rPr lang="en-US" sz="1200" b="1" cap="none" dirty="0">
                <a:solidFill>
                  <a:srgbClr val="111827"/>
                </a:solidFill>
                <a:latin typeface="Calibri"/>
                <a:cs typeface="Calibri"/>
              </a:rPr>
              <a:t>@</a:t>
            </a:r>
            <a:r>
              <a:rPr lang="en-US" sz="1200" b="1" cap="none" dirty="0">
                <a:solidFill>
                  <a:srgbClr val="111827"/>
                </a:solidFill>
                <a:latin typeface="Calibri"/>
                <a:ea typeface="+mj-lt"/>
                <a:cs typeface="+mj-lt"/>
              </a:rPr>
              <a:t>NgModule </a:t>
            </a:r>
            <a:r>
              <a:rPr lang="en-US" sz="1200" cap="none" dirty="0">
                <a:latin typeface="Calibri"/>
                <a:cs typeface="Calibri"/>
              </a:rPr>
              <a:t>decorator is used to define a module.</a:t>
            </a:r>
            <a:endParaRPr lang="en-US" sz="1200" cap="none">
              <a:latin typeface="Calibri"/>
              <a:cs typeface="Calibri"/>
            </a:endParaRPr>
          </a:p>
          <a:p>
            <a:pPr marL="285750" indent="-285750" algn="just">
              <a:lnSpc>
                <a:spcPct val="100000"/>
              </a:lnSpc>
              <a:buFont typeface="Arial"/>
              <a:buChar char="•"/>
            </a:pPr>
            <a:r>
              <a:rPr lang="en-US" sz="1200" cap="none" dirty="0">
                <a:latin typeface="Calibri"/>
                <a:cs typeface="Calibri"/>
              </a:rPr>
              <a:t>The </a:t>
            </a:r>
            <a:r>
              <a:rPr lang="en-US" sz="1200" cap="none" dirty="0">
                <a:latin typeface="Calibri"/>
                <a:cs typeface="Calibri Light" panose="020F0302020204030204"/>
              </a:rPr>
              <a:t>`</a:t>
            </a:r>
            <a:r>
              <a:rPr lang="en-US" sz="1200" b="1" cap="none" dirty="0">
                <a:latin typeface="Calibri"/>
                <a:cs typeface="Calibri Light" panose="020F0302020204030204"/>
              </a:rPr>
              <a:t>declarations</a:t>
            </a:r>
            <a:r>
              <a:rPr lang="en-US" sz="1200" b="1" cap="none" dirty="0">
                <a:solidFill>
                  <a:srgbClr val="000000"/>
                </a:solidFill>
                <a:latin typeface="Calibri"/>
                <a:ea typeface="+mj-lt"/>
                <a:cs typeface="+mj-lt"/>
              </a:rPr>
              <a:t>`</a:t>
            </a:r>
            <a:r>
              <a:rPr lang="en-US" sz="1200" cap="none" dirty="0">
                <a:solidFill>
                  <a:srgbClr val="374151"/>
                </a:solidFill>
                <a:latin typeface="Calibri"/>
                <a:ea typeface="+mj-lt"/>
                <a:cs typeface="+mj-lt"/>
              </a:rPr>
              <a:t> </a:t>
            </a:r>
            <a:r>
              <a:rPr lang="en-US" sz="1200" cap="none" dirty="0">
                <a:latin typeface="Calibri"/>
                <a:cs typeface="Calibri"/>
              </a:rPr>
              <a:t>array lists the components, directives, and pipes that are part of this module.</a:t>
            </a:r>
            <a:endParaRPr lang="en-US" sz="1200" cap="none">
              <a:latin typeface="Calibri"/>
              <a:cs typeface="Calibri"/>
            </a:endParaRPr>
          </a:p>
          <a:p>
            <a:pPr marL="285750" indent="-285750" algn="just">
              <a:lnSpc>
                <a:spcPct val="100000"/>
              </a:lnSpc>
              <a:buFont typeface="Arial"/>
              <a:buChar char="•"/>
            </a:pPr>
            <a:r>
              <a:rPr lang="en-US" sz="1200" cap="none" dirty="0">
                <a:latin typeface="Calibri"/>
                <a:cs typeface="Calibri"/>
              </a:rPr>
              <a:t>The </a:t>
            </a:r>
            <a:r>
              <a:rPr lang="en-US" sz="1200" b="1" cap="none" dirty="0">
                <a:latin typeface="Calibri"/>
                <a:cs typeface="Calibri"/>
              </a:rPr>
              <a:t>`imports` </a:t>
            </a:r>
            <a:r>
              <a:rPr lang="en-US" sz="1200" cap="none" dirty="0">
                <a:latin typeface="Calibri"/>
                <a:cs typeface="Calibri"/>
              </a:rPr>
              <a:t>array includes other modules that this module depends on. In this case, we're importing </a:t>
            </a:r>
            <a:r>
              <a:rPr lang="en-US" sz="1200" b="1" cap="none" dirty="0">
                <a:latin typeface="Calibri"/>
                <a:cs typeface="Calibri"/>
              </a:rPr>
              <a:t>`</a:t>
            </a:r>
            <a:r>
              <a:rPr lang="en-US" sz="1200" b="1" cap="none" err="1">
                <a:latin typeface="Calibri"/>
                <a:cs typeface="Calibri"/>
              </a:rPr>
              <a:t>BrowserModule</a:t>
            </a:r>
            <a:r>
              <a:rPr lang="en-US" sz="1200" b="1" cap="none" dirty="0">
                <a:latin typeface="Calibri"/>
                <a:cs typeface="Calibri"/>
              </a:rPr>
              <a:t>`</a:t>
            </a:r>
            <a:r>
              <a:rPr lang="en-US" sz="1200" cap="none" dirty="0">
                <a:latin typeface="Calibri"/>
                <a:cs typeface="Calibri"/>
              </a:rPr>
              <a:t>, which provides essential features for running the app in a web browser.</a:t>
            </a:r>
            <a:endParaRPr lang="en-US" sz="1200" cap="none">
              <a:latin typeface="Calibri"/>
              <a:cs typeface="Calibri"/>
            </a:endParaRPr>
          </a:p>
          <a:p>
            <a:pPr marL="285750" indent="-285750" algn="just">
              <a:lnSpc>
                <a:spcPct val="100000"/>
              </a:lnSpc>
              <a:buFont typeface="Arial"/>
              <a:buChar char="•"/>
            </a:pPr>
            <a:r>
              <a:rPr lang="en-US" sz="1200" cap="none" dirty="0">
                <a:latin typeface="Calibri"/>
                <a:cs typeface="Calibri"/>
              </a:rPr>
              <a:t>The </a:t>
            </a:r>
            <a:r>
              <a:rPr lang="en-US" sz="1200" b="1" cap="none" dirty="0">
                <a:latin typeface="Calibri"/>
                <a:cs typeface="Calibri"/>
              </a:rPr>
              <a:t>`providers` </a:t>
            </a:r>
            <a:r>
              <a:rPr lang="en-US" sz="1200" cap="none" dirty="0">
                <a:latin typeface="Calibri"/>
                <a:cs typeface="Calibri"/>
              </a:rPr>
              <a:t>array is used to register services that are available within this module.</a:t>
            </a:r>
            <a:endParaRPr lang="en-US" sz="1200" cap="none">
              <a:latin typeface="Calibri"/>
              <a:cs typeface="Calibri"/>
            </a:endParaRPr>
          </a:p>
          <a:p>
            <a:pPr marL="285750" indent="-285750" algn="just">
              <a:lnSpc>
                <a:spcPct val="100000"/>
              </a:lnSpc>
              <a:buFont typeface="Arial"/>
              <a:buChar char="•"/>
            </a:pPr>
            <a:r>
              <a:rPr lang="en-US" sz="1200" cap="none" dirty="0">
                <a:latin typeface="Calibri"/>
                <a:cs typeface="Calibri"/>
              </a:rPr>
              <a:t>The </a:t>
            </a:r>
            <a:r>
              <a:rPr lang="en-US" sz="1200" b="1" cap="none" dirty="0">
                <a:latin typeface="Calibri"/>
                <a:cs typeface="Calibri"/>
              </a:rPr>
              <a:t>`bootstrap` </a:t>
            </a:r>
            <a:r>
              <a:rPr lang="en-US" sz="1200" cap="none" dirty="0">
                <a:latin typeface="Calibri"/>
                <a:cs typeface="Calibri"/>
              </a:rPr>
              <a:t>array specifies the root component that angular should use to bootstrap the application.</a:t>
            </a:r>
            <a:endParaRPr lang="en-US" sz="1200" cap="none">
              <a:latin typeface="Calibri"/>
              <a:cs typeface="Calibri"/>
            </a:endParaRPr>
          </a:p>
          <a:p>
            <a:pPr marL="285750" indent="-285750" algn="just">
              <a:lnSpc>
                <a:spcPct val="100000"/>
              </a:lnSpc>
              <a:buFont typeface="Arial"/>
              <a:buChar char="•"/>
            </a:pPr>
            <a:r>
              <a:rPr lang="en-US" sz="1200" cap="none" dirty="0">
                <a:latin typeface="Calibri"/>
                <a:cs typeface="Calibri"/>
              </a:rPr>
              <a:t>The module class </a:t>
            </a:r>
            <a:r>
              <a:rPr lang="en-US" sz="1200" b="1" cap="none" dirty="0">
                <a:latin typeface="Calibri"/>
                <a:cs typeface="Calibri"/>
              </a:rPr>
              <a:t>`</a:t>
            </a:r>
            <a:r>
              <a:rPr lang="en-US" sz="1200" b="1" cap="none" err="1">
                <a:latin typeface="Calibri"/>
                <a:cs typeface="Calibri"/>
              </a:rPr>
              <a:t>AppModule</a:t>
            </a:r>
            <a:r>
              <a:rPr lang="en-US" sz="1200" b="1" cap="none" dirty="0">
                <a:latin typeface="Calibri"/>
                <a:cs typeface="Calibri"/>
              </a:rPr>
              <a:t>` </a:t>
            </a:r>
            <a:r>
              <a:rPr lang="en-US" sz="1200" cap="none" dirty="0">
                <a:latin typeface="Calibri"/>
                <a:cs typeface="Calibri"/>
              </a:rPr>
              <a:t>is defined and exported.</a:t>
            </a:r>
            <a:endParaRPr lang="en-US" sz="1200" cap="none">
              <a:latin typeface="Calibri"/>
              <a:cs typeface="Calibri"/>
            </a:endParaRPr>
          </a:p>
          <a:p>
            <a:pPr algn="just">
              <a:lnSpc>
                <a:spcPct val="100000"/>
              </a:lnSpc>
            </a:pPr>
            <a:endParaRPr lang="en-US" sz="1200" dirty="0">
              <a:latin typeface="Calibri"/>
              <a:cs typeface="Calibri Light"/>
            </a:endParaRP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5D46EE0-0347-C81C-6E67-5263537F7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106" y="3810538"/>
            <a:ext cx="5800492" cy="223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7333" y="1172571"/>
            <a:ext cx="3716019" cy="464871"/>
          </a:xfrm>
        </p:spPr>
        <p:txBody>
          <a:bodyPr/>
          <a:lstStyle/>
          <a:p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Understanding Components</a:t>
            </a:r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dirty="0" smtClean="0"/>
              <a:t>28</a:t>
            </a:fld>
            <a:endParaRPr lang="en-US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A74F3DC4-E056-67C0-53E6-AFCC599EAEE2}"/>
              </a:ext>
            </a:extLst>
          </p:cNvPr>
          <p:cNvSpPr txBox="1">
            <a:spLocks/>
          </p:cNvSpPr>
          <p:nvPr/>
        </p:nvSpPr>
        <p:spPr>
          <a:xfrm>
            <a:off x="6197376" y="1676273"/>
            <a:ext cx="5934388" cy="884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cap="none" dirty="0">
                <a:solidFill>
                  <a:srgbClr val="374151"/>
                </a:solidFill>
                <a:latin typeface="Calibri"/>
                <a:ea typeface="+mj-lt"/>
                <a:cs typeface="+mj-lt"/>
              </a:rPr>
              <a:t>Components and directives are fundamental building blocks in angular that enable you to create dynamic and reusable user interfaces.</a:t>
            </a:r>
            <a:endParaRPr lang="en-US" sz="2400" cap="none" dirty="0">
              <a:latin typeface="Calibri"/>
              <a:cs typeface="Calibri Light"/>
            </a:endParaRPr>
          </a:p>
          <a:p>
            <a:r>
              <a:rPr lang="en-US" sz="2400" b="1" cap="none" dirty="0">
                <a:latin typeface="Calibri"/>
                <a:cs typeface="Calibri"/>
              </a:rPr>
              <a:t>Components</a:t>
            </a:r>
            <a:endParaRPr lang="en-US" sz="2400" cap="none" dirty="0">
              <a:latin typeface="Calibri"/>
              <a:cs typeface="Calibri Light"/>
            </a:endParaRPr>
          </a:p>
          <a:p>
            <a:r>
              <a:rPr lang="en-US" sz="1200" cap="none" dirty="0">
                <a:solidFill>
                  <a:srgbClr val="374151"/>
                </a:solidFill>
                <a:latin typeface="Calibri"/>
                <a:ea typeface="+mj-lt"/>
                <a:cs typeface="+mj-lt"/>
              </a:rPr>
              <a:t>Components are the basic building blocks of an angular application. They encapsulate the logic and view of a part of the user interface. </a:t>
            </a:r>
            <a:endParaRPr lang="en-US" sz="1200">
              <a:latin typeface="Calibri"/>
              <a:ea typeface="+mj-lt"/>
              <a:cs typeface="+mj-lt"/>
            </a:endParaRPr>
          </a:p>
          <a:p>
            <a:r>
              <a:rPr lang="en-US" sz="1200" b="1" cap="none" dirty="0">
                <a:solidFill>
                  <a:srgbClr val="000000"/>
                </a:solidFill>
                <a:latin typeface="Calibri"/>
                <a:ea typeface="+mj-lt"/>
                <a:cs typeface="Calibri"/>
              </a:rPr>
              <a:t>Generate component:</a:t>
            </a:r>
            <a:r>
              <a:rPr lang="en-US" sz="1200" cap="none" dirty="0">
                <a:solidFill>
                  <a:srgbClr val="374151"/>
                </a:solidFill>
                <a:latin typeface="Calibri"/>
                <a:ea typeface="+mj-lt"/>
                <a:cs typeface="Calibri"/>
              </a:rPr>
              <a:t> </a:t>
            </a:r>
            <a:r>
              <a:rPr lang="en-US" sz="1200" cap="none" dirty="0">
                <a:solidFill>
                  <a:srgbClr val="000000"/>
                </a:solidFill>
                <a:latin typeface="Calibri"/>
                <a:ea typeface="+mj-lt"/>
                <a:cs typeface="Calibri"/>
              </a:rPr>
              <a:t>ng generate component component-name</a:t>
            </a:r>
            <a:endParaRPr lang="en-US" dirty="0"/>
          </a:p>
          <a:p>
            <a:r>
              <a:rPr lang="en-US" sz="1200" b="1" cap="none" dirty="0">
                <a:latin typeface="Calibri"/>
                <a:ea typeface="+mj-lt"/>
                <a:cs typeface="Calibri Light"/>
              </a:rPr>
              <a:t>Key</a:t>
            </a:r>
            <a:r>
              <a:rPr lang="en-US" sz="1200" b="1" cap="none" dirty="0">
                <a:solidFill>
                  <a:srgbClr val="000000"/>
                </a:solidFill>
                <a:latin typeface="Calibri"/>
                <a:ea typeface="+mj-lt"/>
                <a:cs typeface="Calibri Light"/>
              </a:rPr>
              <a:t> concepts</a:t>
            </a:r>
            <a:r>
              <a:rPr lang="en-US" sz="1200" b="1" cap="none" dirty="0">
                <a:latin typeface="Calibri"/>
                <a:ea typeface="+mj-lt"/>
                <a:cs typeface="Calibri Light"/>
              </a:rPr>
              <a:t>:</a:t>
            </a:r>
            <a:endParaRPr lang="en-US" sz="1200" cap="none" dirty="0">
              <a:latin typeface="Calibri"/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cap="none" dirty="0">
                <a:latin typeface="Calibri"/>
                <a:ea typeface="+mj-lt"/>
                <a:cs typeface="Calibri Light"/>
              </a:rPr>
              <a:t>Class:</a:t>
            </a:r>
            <a:r>
              <a:rPr lang="en-US" sz="1200" cap="none" dirty="0">
                <a:solidFill>
                  <a:srgbClr val="374151"/>
                </a:solidFill>
                <a:latin typeface="Calibri"/>
                <a:ea typeface="+mj-lt"/>
                <a:cs typeface="Calibri Light"/>
              </a:rPr>
              <a:t> defines the component's behavior, properties, and methods.</a:t>
            </a:r>
            <a:endParaRPr lang="en-US" sz="1200" cap="none" dirty="0">
              <a:solidFill>
                <a:srgbClr val="000000"/>
              </a:solidFill>
              <a:latin typeface="Calibri"/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cap="none" dirty="0">
                <a:latin typeface="Calibri"/>
                <a:ea typeface="+mj-lt"/>
                <a:cs typeface="Calibri Light"/>
              </a:rPr>
              <a:t>Template:</a:t>
            </a:r>
            <a:r>
              <a:rPr lang="en-US" sz="1200" cap="none" dirty="0">
                <a:solidFill>
                  <a:srgbClr val="374151"/>
                </a:solidFill>
                <a:latin typeface="Calibri"/>
                <a:ea typeface="+mj-lt"/>
                <a:cs typeface="Calibri Light"/>
              </a:rPr>
              <a:t> defines the component's UI structure using HTML. </a:t>
            </a:r>
            <a:r>
              <a:rPr lang="en-US" sz="1200" cap="none" dirty="0">
                <a:solidFill>
                  <a:srgbClr val="374151"/>
                </a:solidFill>
                <a:latin typeface="Calibri"/>
                <a:ea typeface="+mj-lt"/>
                <a:cs typeface="Calibri"/>
              </a:rPr>
              <a:t>Interpolation (</a:t>
            </a:r>
            <a:r>
              <a:rPr lang="en-US" sz="1200" b="1" cap="none" dirty="0">
                <a:solidFill>
                  <a:srgbClr val="374151"/>
                </a:solidFill>
                <a:latin typeface="Calibri"/>
                <a:ea typeface="+mj-lt"/>
                <a:cs typeface="Calibri"/>
              </a:rPr>
              <a:t>`</a:t>
            </a:r>
            <a:r>
              <a:rPr lang="en-US" sz="1200" b="1" cap="none" dirty="0">
                <a:solidFill>
                  <a:srgbClr val="000000"/>
                </a:solidFill>
                <a:latin typeface="Calibri"/>
                <a:ea typeface="+mj-lt"/>
                <a:cs typeface="Calibri"/>
              </a:rPr>
              <a:t>{{ }}`</a:t>
            </a:r>
            <a:r>
              <a:rPr lang="en-US" sz="1200" cap="none" dirty="0">
                <a:solidFill>
                  <a:srgbClr val="374151"/>
                </a:solidFill>
                <a:latin typeface="Calibri"/>
                <a:ea typeface="+mj-lt"/>
                <a:cs typeface="Calibri"/>
              </a:rPr>
              <a:t>) and property binding (</a:t>
            </a:r>
            <a:r>
              <a:rPr lang="en-US" sz="1200" b="1" cap="none" dirty="0">
                <a:solidFill>
                  <a:srgbClr val="374151"/>
                </a:solidFill>
                <a:latin typeface="Calibri"/>
                <a:ea typeface="+mj-lt"/>
                <a:cs typeface="Calibri"/>
              </a:rPr>
              <a:t>`</a:t>
            </a:r>
            <a:r>
              <a:rPr lang="en-US" sz="1200" b="1" cap="none" dirty="0">
                <a:solidFill>
                  <a:srgbClr val="000000"/>
                </a:solidFill>
                <a:latin typeface="Calibri"/>
                <a:ea typeface="+mj-lt"/>
                <a:cs typeface="Calibri"/>
              </a:rPr>
              <a:t>[ ]`</a:t>
            </a:r>
            <a:r>
              <a:rPr lang="en-US" sz="1200" cap="none" dirty="0">
                <a:solidFill>
                  <a:srgbClr val="374151"/>
                </a:solidFill>
                <a:latin typeface="Calibri"/>
                <a:ea typeface="+mj-lt"/>
                <a:cs typeface="Calibri"/>
              </a:rPr>
              <a:t>) allow you to display dynamic data.</a:t>
            </a:r>
          </a:p>
          <a:p>
            <a:pPr marL="285750" indent="-285750">
              <a:buFont typeface="Arial"/>
              <a:buChar char="•"/>
            </a:pPr>
            <a:r>
              <a:rPr lang="en-US" sz="1200" b="1" cap="none" dirty="0">
                <a:latin typeface="Calibri"/>
                <a:ea typeface="+mj-lt"/>
                <a:cs typeface="Calibri Light"/>
              </a:rPr>
              <a:t>Metadata:</a:t>
            </a:r>
            <a:r>
              <a:rPr lang="en-US" sz="1200" cap="none" dirty="0">
                <a:solidFill>
                  <a:srgbClr val="374151"/>
                </a:solidFill>
                <a:latin typeface="Calibri"/>
                <a:ea typeface="+mj-lt"/>
                <a:cs typeface="Calibri Light"/>
              </a:rPr>
              <a:t> provides additional information about the component using decorators, such as </a:t>
            </a:r>
            <a:r>
              <a:rPr lang="en-US" sz="1200" b="1" cap="none" dirty="0">
                <a:solidFill>
                  <a:srgbClr val="000000"/>
                </a:solidFill>
                <a:latin typeface="Calibri"/>
                <a:ea typeface="+mj-lt"/>
                <a:cs typeface="Calibri Light"/>
              </a:rPr>
              <a:t>@component</a:t>
            </a:r>
            <a:r>
              <a:rPr lang="en-US" sz="1200" cap="none" dirty="0">
                <a:solidFill>
                  <a:srgbClr val="374151"/>
                </a:solidFill>
                <a:latin typeface="Calibri"/>
                <a:ea typeface="+mj-lt"/>
                <a:cs typeface="Calibri Light"/>
              </a:rPr>
              <a:t>.</a:t>
            </a:r>
            <a:endParaRPr lang="en-US" sz="1200" cap="none" dirty="0">
              <a:solidFill>
                <a:srgbClr val="374151"/>
              </a:solidFill>
              <a:latin typeface="Calibri"/>
              <a:cs typeface="Calibri Light"/>
            </a:endParaRPr>
          </a:p>
          <a:p>
            <a:endParaRPr lang="en-US" sz="1200" cap="none" dirty="0">
              <a:solidFill>
                <a:srgbClr val="374151"/>
              </a:solidFill>
              <a:latin typeface="Calibri"/>
              <a:ea typeface="+mj-lt"/>
              <a:cs typeface="+mj-lt"/>
            </a:endParaRPr>
          </a:p>
          <a:p>
            <a:endParaRPr lang="en-US" sz="1200">
              <a:solidFill>
                <a:srgbClr val="374151"/>
              </a:solidFill>
              <a:latin typeface="Calibri"/>
              <a:ea typeface="+mj-lt"/>
              <a:cs typeface="+mj-lt"/>
            </a:endParaRPr>
          </a:p>
        </p:txBody>
      </p:sp>
      <p:pic>
        <p:nvPicPr>
          <p:cNvPr id="42" name="Picture 42" descr="A logo in space with stars and a letter&#10;&#10;Description automatically generated">
            <a:extLst>
              <a:ext uri="{FF2B5EF4-FFF2-40B4-BE49-F238E27FC236}">
                <a16:creationId xmlns:a16="http://schemas.microsoft.com/office/drawing/2014/main" id="{5319F5B0-3561-76D5-B402-826A312031C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7821" r="27821"/>
          <a:stretch/>
        </p:blipFill>
        <p:spPr/>
      </p:pic>
      <p:pic>
        <p:nvPicPr>
          <p:cNvPr id="7" name="Picture 6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442280E6-7B8F-6CEB-702D-AFA38266A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  <p:sp>
        <p:nvSpPr>
          <p:cNvPr id="14" name="Title 7">
            <a:extLst>
              <a:ext uri="{FF2B5EF4-FFF2-40B4-BE49-F238E27FC236}">
                <a16:creationId xmlns:a16="http://schemas.microsoft.com/office/drawing/2014/main" id="{66CA1E3D-F588-E058-F7F5-DCD1530A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0427"/>
            <a:ext cx="5897218" cy="884238"/>
          </a:xfrm>
        </p:spPr>
        <p:txBody>
          <a:bodyPr/>
          <a:lstStyle/>
          <a:p>
            <a:r>
              <a:rPr lang="en-US" b="1" cap="none" dirty="0">
                <a:solidFill>
                  <a:srgbClr val="000000"/>
                </a:solidFill>
                <a:ea typeface="+mj-lt"/>
                <a:cs typeface="+mj-lt"/>
              </a:rPr>
              <a:t>Components and Directives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1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4504" y="761112"/>
            <a:ext cx="3716019" cy="464871"/>
          </a:xfrm>
        </p:spPr>
        <p:txBody>
          <a:bodyPr/>
          <a:lstStyle/>
          <a:p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Using Components</a:t>
            </a:r>
            <a:endParaRPr lang="en-US" b="1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dirty="0" smtClean="0"/>
              <a:t>29</a:t>
            </a:fld>
            <a:endParaRPr lang="en-US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A74F3DC4-E056-67C0-53E6-AFCC599EAEE2}"/>
              </a:ext>
            </a:extLst>
          </p:cNvPr>
          <p:cNvSpPr txBox="1">
            <a:spLocks/>
          </p:cNvSpPr>
          <p:nvPr/>
        </p:nvSpPr>
        <p:spPr>
          <a:xfrm>
            <a:off x="6206669" y="1376325"/>
            <a:ext cx="5934388" cy="884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/>
              <a:buChar char="•"/>
            </a:pPr>
            <a:r>
              <a:rPr lang="en-US" sz="1200" b="1" cap="none" dirty="0">
                <a:latin typeface="Calibri"/>
                <a:cs typeface="Calibri"/>
              </a:rPr>
              <a:t>selector</a:t>
            </a:r>
            <a:r>
              <a:rPr lang="en-US" sz="1200" cap="none" dirty="0">
                <a:latin typeface="Calibri"/>
                <a:cs typeface="Calibri"/>
              </a:rPr>
              <a:t>: to use component in template, use it selector as an HTML tag.</a:t>
            </a:r>
          </a:p>
          <a:p>
            <a:r>
              <a:rPr lang="en-US" sz="1200" cap="none" dirty="0">
                <a:latin typeface="Calibri"/>
                <a:cs typeface="Calibri"/>
              </a:rPr>
              <a:t>For example, if the component selector is `</a:t>
            </a:r>
            <a:r>
              <a:rPr lang="en-US" sz="1200" b="1" cap="none" dirty="0">
                <a:latin typeface="Calibri"/>
                <a:cs typeface="Calibri"/>
              </a:rPr>
              <a:t>app-header</a:t>
            </a:r>
            <a:r>
              <a:rPr lang="en-US" sz="1200" cap="none" dirty="0">
                <a:latin typeface="Calibri"/>
                <a:cs typeface="Calibri"/>
              </a:rPr>
              <a:t>`, use </a:t>
            </a:r>
            <a:r>
              <a:rPr lang="en-US" sz="1200" b="1" cap="none" dirty="0">
                <a:latin typeface="Calibri"/>
                <a:cs typeface="Calibri"/>
              </a:rPr>
              <a:t>&lt;app-header&gt; &lt;/app-header&gt;</a:t>
            </a:r>
            <a:r>
              <a:rPr lang="en-US" sz="1200" cap="none" dirty="0">
                <a:latin typeface="Calibri"/>
                <a:cs typeface="Calibri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1200" b="1" cap="none" dirty="0" err="1">
                <a:latin typeface="Calibri"/>
                <a:cs typeface="Calibri"/>
              </a:rPr>
              <a:t>templateUrl</a:t>
            </a:r>
            <a:r>
              <a:rPr lang="en-US" sz="1200" b="1" cap="none" dirty="0">
                <a:latin typeface="Calibri"/>
                <a:cs typeface="Calibri"/>
              </a:rPr>
              <a:t> </a:t>
            </a:r>
            <a:r>
              <a:rPr lang="en-US" sz="1200" cap="none" dirty="0">
                <a:latin typeface="Calibri"/>
                <a:cs typeface="Calibri"/>
              </a:rPr>
              <a:t>or template: it specifies the external HTML file or inline template for the component's view.</a:t>
            </a:r>
          </a:p>
          <a:p>
            <a:pPr marL="285750" indent="-285750">
              <a:buFont typeface="Arial"/>
              <a:buChar char="•"/>
            </a:pPr>
            <a:r>
              <a:rPr lang="en-US" sz="1200" b="1" cap="none" dirty="0" err="1">
                <a:latin typeface="Calibri"/>
                <a:cs typeface="Calibri"/>
              </a:rPr>
              <a:t>styleUrls</a:t>
            </a:r>
            <a:r>
              <a:rPr lang="en-US" sz="1200" b="1" cap="none" dirty="0">
                <a:latin typeface="Calibri"/>
                <a:cs typeface="Calibri"/>
              </a:rPr>
              <a:t> </a:t>
            </a:r>
            <a:r>
              <a:rPr lang="en-US" sz="1200" cap="none" dirty="0">
                <a:latin typeface="Calibri"/>
                <a:cs typeface="Calibri"/>
              </a:rPr>
              <a:t>or styles: it points to external CSS files or inline styles for styling the component's view.</a:t>
            </a:r>
          </a:p>
          <a:p>
            <a:pPr marL="285750" indent="-285750">
              <a:buFont typeface="Arial"/>
              <a:buChar char="•"/>
            </a:pPr>
            <a:r>
              <a:rPr lang="en-US" sz="1200" b="1" cap="none" dirty="0">
                <a:latin typeface="Calibri"/>
                <a:cs typeface="Calibri"/>
              </a:rPr>
              <a:t>encapsulation</a:t>
            </a:r>
            <a:r>
              <a:rPr lang="en-US" sz="1200" cap="none" dirty="0">
                <a:latin typeface="Calibri"/>
                <a:cs typeface="Calibri"/>
              </a:rPr>
              <a:t>: it defines how the component's styles are scoped and applied. Angular provides three options: </a:t>
            </a:r>
            <a:r>
              <a:rPr lang="en-US" sz="1200" b="1" cap="none" dirty="0">
                <a:latin typeface="Calibri"/>
                <a:cs typeface="Calibri"/>
              </a:rPr>
              <a:t>Emulated </a:t>
            </a:r>
            <a:r>
              <a:rPr lang="en-US" sz="1200" cap="none" dirty="0">
                <a:latin typeface="Calibri"/>
                <a:cs typeface="Calibri"/>
              </a:rPr>
              <a:t>(default), N</a:t>
            </a:r>
            <a:r>
              <a:rPr lang="en-US" sz="1200" b="1" cap="none" dirty="0">
                <a:latin typeface="Calibri"/>
                <a:cs typeface="Calibri"/>
              </a:rPr>
              <a:t>one</a:t>
            </a:r>
            <a:r>
              <a:rPr lang="en-US" sz="1200" cap="none" dirty="0">
                <a:latin typeface="Calibri"/>
                <a:cs typeface="Calibri"/>
              </a:rPr>
              <a:t>, and </a:t>
            </a:r>
            <a:r>
              <a:rPr lang="en-US" sz="1200" b="1" cap="none" dirty="0" err="1">
                <a:latin typeface="Calibri"/>
                <a:cs typeface="Calibri"/>
              </a:rPr>
              <a:t>ShadowDom</a:t>
            </a:r>
            <a:r>
              <a:rPr lang="en-US" sz="1200" cap="none" dirty="0">
                <a:latin typeface="Calibri"/>
                <a:cs typeface="Calibri"/>
              </a:rPr>
              <a:t>.</a:t>
            </a:r>
            <a:br>
              <a:rPr lang="en-US" sz="1200" cap="none" dirty="0">
                <a:latin typeface="Calibri"/>
              </a:rPr>
            </a:br>
            <a:endParaRPr lang="en-US" sz="1200" dirty="0">
              <a:latin typeface="Calibri"/>
              <a:cs typeface="Calibri Light"/>
            </a:endParaRPr>
          </a:p>
          <a:p>
            <a:endParaRPr lang="en-US" sz="1200" dirty="0">
              <a:latin typeface="Calibri"/>
              <a:cs typeface="Calibri Light"/>
            </a:endParaRPr>
          </a:p>
        </p:txBody>
      </p:sp>
      <p:pic>
        <p:nvPicPr>
          <p:cNvPr id="42" name="Picture 42" descr="A logo in space with stars and a letter&#10;&#10;Description automatically generated">
            <a:extLst>
              <a:ext uri="{FF2B5EF4-FFF2-40B4-BE49-F238E27FC236}">
                <a16:creationId xmlns:a16="http://schemas.microsoft.com/office/drawing/2014/main" id="{5319F5B0-3561-76D5-B402-826A312031C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7821" r="27821"/>
          <a:stretch/>
        </p:blipFill>
        <p:spPr/>
      </p:pic>
      <p:pic>
        <p:nvPicPr>
          <p:cNvPr id="7" name="Picture 6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442280E6-7B8F-6CEB-702D-AFA38266A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04398035-D08A-9B7B-3FF0-1302D4B4E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546" y="4562785"/>
            <a:ext cx="5140712" cy="157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7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8726" y="1101446"/>
            <a:ext cx="5851736" cy="1435947"/>
          </a:xfrm>
        </p:spPr>
        <p:txBody>
          <a:bodyPr/>
          <a:lstStyle/>
          <a:p>
            <a:r>
              <a:rPr lang="en-US" sz="3600" b="1" cap="none" dirty="0">
                <a:solidFill>
                  <a:srgbClr val="000000"/>
                </a:solidFill>
                <a:latin typeface="Calibri Light"/>
                <a:cs typeface="Calibri Light"/>
              </a:rPr>
              <a:t>Key Learning Outcome</a:t>
            </a:r>
            <a:endParaRPr lang="en-US" sz="3600" b="1" cap="none" dirty="0">
              <a:cs typeface="Calibri Ligh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8728" y="2051523"/>
            <a:ext cx="6043990" cy="371270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har char="•"/>
            </a:pPr>
            <a:r>
              <a:rPr lang="en-US" sz="1600" b="1" dirty="0">
                <a:latin typeface="Calibri Light"/>
                <a:cs typeface="Calibri Light"/>
              </a:rPr>
              <a:t>Getting Started with Angular, Prerequisite</a:t>
            </a:r>
            <a:endParaRPr lang="en-US" sz="1600" b="1">
              <a:latin typeface="Calibri Light"/>
              <a:cs typeface="Calibri" panose="020F0502020204030204"/>
            </a:endParaRPr>
          </a:p>
          <a:p>
            <a:pPr marL="285750" indent="-285750">
              <a:buChar char="•"/>
            </a:pPr>
            <a:r>
              <a:rPr lang="en-US" sz="1600" b="1" dirty="0">
                <a:latin typeface="Calibri Light"/>
                <a:cs typeface="Calibri Light"/>
              </a:rPr>
              <a:t>Application Architecture and Folder Structure </a:t>
            </a:r>
          </a:p>
          <a:p>
            <a:pPr marL="285750" indent="-285750">
              <a:buChar char="•"/>
            </a:pPr>
            <a:r>
              <a:rPr lang="en-US" sz="1600" b="1" dirty="0">
                <a:latin typeface="Calibri Light"/>
                <a:cs typeface="Calibri Light"/>
              </a:rPr>
              <a:t>Modules, Components, Directives </a:t>
            </a:r>
          </a:p>
          <a:p>
            <a:pPr marL="285750" indent="-285750">
              <a:buChar char="•"/>
            </a:pPr>
            <a:r>
              <a:rPr lang="en-US" sz="1600" b="1" dirty="0">
                <a:latin typeface="Calibri Light"/>
                <a:cs typeface="Calibri Light"/>
              </a:rPr>
              <a:t>Decorators, Life Cycle Hooks, Services </a:t>
            </a:r>
          </a:p>
          <a:p>
            <a:pPr marL="285750" indent="-285750">
              <a:buChar char="•"/>
            </a:pPr>
            <a:r>
              <a:rPr lang="en-US" sz="1600" b="1" dirty="0">
                <a:latin typeface="Calibri Light"/>
                <a:cs typeface="Calibri Light"/>
              </a:rPr>
              <a:t>HTTP, Routing and Dependency Injection </a:t>
            </a:r>
          </a:p>
          <a:p>
            <a:pPr marL="285750" indent="-285750">
              <a:buChar char="•"/>
            </a:pPr>
            <a:r>
              <a:rPr lang="en-US" sz="1600" b="1" dirty="0">
                <a:latin typeface="Calibri Light"/>
                <a:cs typeface="Calibri Light"/>
              </a:rPr>
              <a:t>Forms and Validations, Pipes, Guards </a:t>
            </a:r>
          </a:p>
          <a:p>
            <a:pPr marL="285750" indent="-285750">
              <a:buChar char="•"/>
            </a:pPr>
            <a:r>
              <a:rPr lang="en-US" sz="1600" b="1" dirty="0">
                <a:latin typeface="Calibri Light"/>
                <a:cs typeface="Calibri Light"/>
              </a:rPr>
              <a:t>Observables, </a:t>
            </a:r>
            <a:r>
              <a:rPr lang="en-US" sz="1600" b="1" err="1">
                <a:latin typeface="Calibri Light"/>
                <a:cs typeface="Calibri Light"/>
              </a:rPr>
              <a:t>RxJs</a:t>
            </a:r>
            <a:r>
              <a:rPr lang="en-US" sz="1600" b="1" dirty="0">
                <a:latin typeface="Calibri Light"/>
                <a:cs typeface="Calibri Light"/>
              </a:rPr>
              <a:t>, Comparing Promises </a:t>
            </a:r>
          </a:p>
          <a:p>
            <a:pPr marL="285750" indent="-285750">
              <a:buChar char="•"/>
            </a:pPr>
            <a:r>
              <a:rPr lang="en-US" sz="1600" b="1" dirty="0">
                <a:latin typeface="Calibri Light"/>
                <a:cs typeface="Calibri Light"/>
              </a:rPr>
              <a:t>Styling, Event and Property Binding</a:t>
            </a:r>
          </a:p>
          <a:p>
            <a:pPr marL="285750" indent="-285750">
              <a:buChar char="•"/>
            </a:pPr>
            <a:endParaRPr lang="en-US" sz="1600" b="1">
              <a:latin typeface="Calibri Light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dirty="0" smtClean="0"/>
              <a:pPr/>
              <a:t>3</a:t>
            </a:fld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6F5F355-8DB6-988E-8645-C328037C2414}"/>
              </a:ext>
            </a:extLst>
          </p:cNvPr>
          <p:cNvSpPr/>
          <p:nvPr/>
        </p:nvSpPr>
        <p:spPr>
          <a:xfrm>
            <a:off x="6561666" y="6204478"/>
            <a:ext cx="3820583" cy="645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074FE955-48EA-ECB0-9774-65A6E557E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  <p:pic>
        <p:nvPicPr>
          <p:cNvPr id="10" name="Picture Placeholder 9" descr="A curved road with a logo on it&#10;&#10;Description automatically generated">
            <a:extLst>
              <a:ext uri="{FF2B5EF4-FFF2-40B4-BE49-F238E27FC236}">
                <a16:creationId xmlns:a16="http://schemas.microsoft.com/office/drawing/2014/main" id="{8E5EA9A5-12C8-7CB6-E44A-9AF87F706C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167" r="21167"/>
          <a:stretch/>
        </p:blipFill>
        <p:spPr/>
      </p:pic>
      <p:pic>
        <p:nvPicPr>
          <p:cNvPr id="12" name="Picture 10" descr="A red and white logo&#10;&#10;Description automatically generated">
            <a:extLst>
              <a:ext uri="{FF2B5EF4-FFF2-40B4-BE49-F238E27FC236}">
                <a16:creationId xmlns:a16="http://schemas.microsoft.com/office/drawing/2014/main" id="{0B75D3DD-53D4-41B9-9B51-63946E59F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529" y="999865"/>
            <a:ext cx="3663950" cy="361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5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B395703-CF28-D1E7-E70E-53263FDEA256}"/>
              </a:ext>
            </a:extLst>
          </p:cNvPr>
          <p:cNvSpPr>
            <a:spLocks noGrp="1"/>
          </p:cNvSpPr>
          <p:nvPr/>
        </p:nvSpPr>
        <p:spPr>
          <a:xfrm>
            <a:off x="4199407" y="852749"/>
            <a:ext cx="3716019" cy="4648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Add to Module</a:t>
            </a:r>
            <a:endParaRPr lang="en-US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CABF0A49-3824-EEC4-46FB-DC31FAC5E56A}"/>
              </a:ext>
            </a:extLst>
          </p:cNvPr>
          <p:cNvSpPr>
            <a:spLocks noGrp="1"/>
          </p:cNvSpPr>
          <p:nvPr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dirty="0" smtClean="0"/>
              <a:pPr/>
              <a:t>30</a:t>
            </a:fld>
            <a:endParaRPr lang="en-US"/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id="{535E3FB1-9E2C-7C19-B6D6-A4D7453FFD1A}"/>
              </a:ext>
            </a:extLst>
          </p:cNvPr>
          <p:cNvSpPr txBox="1">
            <a:spLocks/>
          </p:cNvSpPr>
          <p:nvPr/>
        </p:nvSpPr>
        <p:spPr>
          <a:xfrm>
            <a:off x="2805547" y="1639102"/>
            <a:ext cx="6603461" cy="884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cap="none" dirty="0">
                <a:latin typeface="Calibri"/>
                <a:ea typeface="+mj-lt"/>
                <a:cs typeface="+mj-lt"/>
              </a:rPr>
              <a:t>Angular components must be declared in a module. Open the module file (e.g., </a:t>
            </a:r>
            <a:r>
              <a:rPr lang="en-US" sz="1200" b="1" cap="none" err="1">
                <a:latin typeface="Calibri"/>
                <a:cs typeface="Calibri"/>
              </a:rPr>
              <a:t>app.module.ts</a:t>
            </a:r>
            <a:r>
              <a:rPr lang="en-US" sz="1200" cap="none" dirty="0">
                <a:latin typeface="Calibri"/>
                <a:ea typeface="+mj-lt"/>
                <a:cs typeface="+mj-lt"/>
              </a:rPr>
              <a:t>) and add your component to the </a:t>
            </a:r>
            <a:r>
              <a:rPr lang="en-US" sz="1200" b="1" cap="none" dirty="0">
                <a:latin typeface="Calibri"/>
                <a:cs typeface="Calibri"/>
              </a:rPr>
              <a:t>declarations</a:t>
            </a:r>
            <a:r>
              <a:rPr lang="en-US" sz="1200" cap="none" dirty="0">
                <a:latin typeface="Calibri"/>
                <a:ea typeface="+mj-lt"/>
                <a:cs typeface="+mj-lt"/>
              </a:rPr>
              <a:t> array:</a:t>
            </a:r>
            <a:endParaRPr lang="en-US" sz="1200">
              <a:latin typeface="Calibri"/>
              <a:cs typeface="Calibri"/>
            </a:endParaRPr>
          </a:p>
        </p:txBody>
      </p:sp>
      <p:pic>
        <p:nvPicPr>
          <p:cNvPr id="18" name="Picture 17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8133ADF5-9EAB-C794-3C27-79439BC2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  <p:pic>
        <p:nvPicPr>
          <p:cNvPr id="19" name="Picture 1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EC08570-2E2D-4B68-2231-EA78B569C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863" y="2737055"/>
            <a:ext cx="6460273" cy="280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9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4504" y="750529"/>
            <a:ext cx="3716019" cy="464871"/>
          </a:xfrm>
        </p:spPr>
        <p:txBody>
          <a:bodyPr/>
          <a:lstStyle/>
          <a:p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Using Components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dirty="0" smtClean="0"/>
              <a:t>31</a:t>
            </a:fld>
            <a:endParaRPr lang="en-US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A74F3DC4-E056-67C0-53E6-AFCC599EAEE2}"/>
              </a:ext>
            </a:extLst>
          </p:cNvPr>
          <p:cNvSpPr txBox="1">
            <a:spLocks/>
          </p:cNvSpPr>
          <p:nvPr/>
        </p:nvSpPr>
        <p:spPr>
          <a:xfrm>
            <a:off x="6206669" y="1427953"/>
            <a:ext cx="5934388" cy="884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cap="none" dirty="0">
                <a:latin typeface="Calibri"/>
                <a:ea typeface="+mj-lt"/>
                <a:cs typeface="+mj-lt"/>
              </a:rPr>
              <a:t>In Angular, there are</a:t>
            </a:r>
            <a:r>
              <a:rPr lang="en-US" sz="1200" b="1" cap="none" dirty="0">
                <a:latin typeface="Calibri"/>
                <a:ea typeface="+mj-lt"/>
                <a:cs typeface="+mj-lt"/>
              </a:rPr>
              <a:t> four types of bindings</a:t>
            </a:r>
            <a:r>
              <a:rPr lang="en-US" sz="1200" cap="none" dirty="0">
                <a:latin typeface="Calibri"/>
                <a:ea typeface="+mj-lt"/>
                <a:cs typeface="+mj-lt"/>
              </a:rPr>
              <a:t> that facilitate the communication between the components.</a:t>
            </a:r>
            <a:endParaRPr lang="en-US" cap="none" dirty="0">
              <a:latin typeface="Calibri"/>
              <a:cs typeface="Calibri"/>
            </a:endParaRPr>
          </a:p>
          <a:p>
            <a:r>
              <a:rPr lang="en-US" sz="1200" b="1" cap="none" dirty="0">
                <a:latin typeface="Calibri"/>
                <a:ea typeface="+mj-lt"/>
                <a:cs typeface="+mj-lt"/>
              </a:rPr>
              <a:t>Interpolation</a:t>
            </a:r>
            <a:r>
              <a:rPr lang="en-US" sz="1200" cap="none" dirty="0">
                <a:latin typeface="Calibri"/>
                <a:ea typeface="+mj-lt"/>
                <a:cs typeface="+mj-lt"/>
              </a:rPr>
              <a:t>: It uses double curly braces </a:t>
            </a:r>
            <a:r>
              <a:rPr lang="en-US" sz="1200" b="1" cap="none" dirty="0">
                <a:latin typeface="Calibri"/>
                <a:ea typeface="+mj-lt"/>
                <a:cs typeface="+mj-lt"/>
              </a:rPr>
              <a:t>{{ }}</a:t>
            </a:r>
            <a:r>
              <a:rPr lang="en-US" sz="1200" cap="none" dirty="0">
                <a:latin typeface="Calibri"/>
                <a:ea typeface="+mj-lt"/>
                <a:cs typeface="+mj-lt"/>
              </a:rPr>
              <a:t> to bind the component's property values to the template. It's a form of one-way data binding where values are inserted into the template.</a:t>
            </a:r>
            <a:endParaRPr lang="en-US" cap="none" dirty="0">
              <a:latin typeface="Calibri"/>
              <a:ea typeface="+mj-lt"/>
              <a:cs typeface="+mj-lt"/>
            </a:endParaRPr>
          </a:p>
          <a:p>
            <a:r>
              <a:rPr lang="en-US" sz="1200" b="1" cap="none" dirty="0">
                <a:latin typeface="Calibri"/>
                <a:ea typeface="+mj-lt"/>
                <a:cs typeface="+mj-lt"/>
              </a:rPr>
              <a:t>Property binding</a:t>
            </a:r>
            <a:r>
              <a:rPr lang="en-US" sz="1200" cap="none" dirty="0">
                <a:latin typeface="Calibri"/>
                <a:ea typeface="+mj-lt"/>
                <a:cs typeface="+mj-lt"/>
              </a:rPr>
              <a:t>: It allows you to bind the value of a component's property to an HTML element's property. This is also a form of </a:t>
            </a:r>
            <a:r>
              <a:rPr lang="en-US" sz="1200" b="1" cap="none" dirty="0">
                <a:latin typeface="Calibri"/>
                <a:ea typeface="+mj-lt"/>
                <a:cs typeface="+mj-lt"/>
              </a:rPr>
              <a:t>one-way data binding</a:t>
            </a:r>
            <a:r>
              <a:rPr lang="en-US" sz="1200" cap="none" dirty="0">
                <a:latin typeface="Calibri"/>
                <a:ea typeface="+mj-lt"/>
                <a:cs typeface="+mj-lt"/>
              </a:rPr>
              <a:t>.</a:t>
            </a:r>
            <a:endParaRPr lang="en-US" cap="none" dirty="0">
              <a:latin typeface="Calibri"/>
              <a:ea typeface="+mj-lt"/>
              <a:cs typeface="+mj-lt"/>
            </a:endParaRPr>
          </a:p>
          <a:p>
            <a:r>
              <a:rPr lang="en-US" sz="1200" b="1" cap="none" dirty="0">
                <a:latin typeface="Calibri"/>
                <a:ea typeface="+mj-lt"/>
                <a:cs typeface="+mj-lt"/>
              </a:rPr>
              <a:t>Event binding</a:t>
            </a:r>
            <a:r>
              <a:rPr lang="en-US" sz="1200" cap="none" dirty="0">
                <a:latin typeface="Calibri"/>
                <a:ea typeface="+mj-lt"/>
                <a:cs typeface="+mj-lt"/>
              </a:rPr>
              <a:t>: It allows you to listen to events raised in the template (</a:t>
            </a:r>
            <a:r>
              <a:rPr lang="en-US" sz="1200" b="1" cap="none" dirty="0">
                <a:latin typeface="Calibri"/>
                <a:ea typeface="+mj-lt"/>
                <a:cs typeface="+mj-lt"/>
              </a:rPr>
              <a:t>such as button clicks</a:t>
            </a:r>
            <a:r>
              <a:rPr lang="en-US" sz="1200" cap="none" dirty="0">
                <a:latin typeface="Calibri"/>
                <a:ea typeface="+mj-lt"/>
                <a:cs typeface="+mj-lt"/>
              </a:rPr>
              <a:t>) and trigger methods in the component's typescript code.</a:t>
            </a:r>
            <a:endParaRPr lang="en-US" cap="none" dirty="0">
              <a:latin typeface="Calibri"/>
              <a:ea typeface="+mj-lt"/>
              <a:cs typeface="+mj-lt"/>
            </a:endParaRPr>
          </a:p>
          <a:p>
            <a:r>
              <a:rPr lang="en-US" sz="1200" b="1" cap="none" dirty="0">
                <a:latin typeface="Calibri"/>
                <a:ea typeface="+mj-lt"/>
                <a:cs typeface="+mj-lt"/>
              </a:rPr>
              <a:t>Two-way binding</a:t>
            </a:r>
            <a:r>
              <a:rPr lang="en-US" sz="1200" cap="none" dirty="0">
                <a:latin typeface="Calibri"/>
                <a:ea typeface="+mj-lt"/>
                <a:cs typeface="+mj-lt"/>
              </a:rPr>
              <a:t>: this is a combination of </a:t>
            </a:r>
            <a:r>
              <a:rPr lang="en-US" sz="1200" b="1" cap="none" dirty="0">
                <a:latin typeface="Calibri"/>
                <a:ea typeface="+mj-lt"/>
                <a:cs typeface="+mj-lt"/>
              </a:rPr>
              <a:t>property binding and event binding.</a:t>
            </a:r>
            <a:r>
              <a:rPr lang="en-US" sz="1200" cap="none" dirty="0">
                <a:latin typeface="Calibri"/>
                <a:ea typeface="+mj-lt"/>
                <a:cs typeface="+mj-lt"/>
              </a:rPr>
              <a:t> It allows you to both update the view when the model changes and update the model when the view changes. It's achieved using the </a:t>
            </a:r>
            <a:r>
              <a:rPr lang="en-US" sz="1200" b="1" cap="none" dirty="0">
                <a:latin typeface="Calibri"/>
                <a:ea typeface="+mj-lt"/>
                <a:cs typeface="+mj-lt"/>
              </a:rPr>
              <a:t>[(</a:t>
            </a:r>
            <a:r>
              <a:rPr lang="en-US" sz="1200" b="1" cap="none" dirty="0" err="1">
                <a:latin typeface="Calibri"/>
                <a:ea typeface="+mj-lt"/>
                <a:cs typeface="+mj-lt"/>
              </a:rPr>
              <a:t>ngmodel</a:t>
            </a:r>
            <a:r>
              <a:rPr lang="en-US" sz="1200" b="1" cap="none" dirty="0">
                <a:latin typeface="Calibri"/>
                <a:ea typeface="+mj-lt"/>
                <a:cs typeface="+mj-lt"/>
              </a:rPr>
              <a:t>)]</a:t>
            </a:r>
            <a:r>
              <a:rPr lang="en-US" sz="1200" cap="none" dirty="0">
                <a:latin typeface="Calibri"/>
                <a:ea typeface="+mj-lt"/>
                <a:cs typeface="+mj-lt"/>
              </a:rPr>
              <a:t> syntax.</a:t>
            </a:r>
            <a:endParaRPr lang="en-US" cap="none" dirty="0">
              <a:latin typeface="Calibri"/>
              <a:ea typeface="+mj-lt"/>
              <a:cs typeface="+mj-lt"/>
            </a:endParaRPr>
          </a:p>
          <a:p>
            <a:endParaRPr lang="en-US" sz="2400" b="1">
              <a:latin typeface="Calibri"/>
              <a:ea typeface="+mj-lt"/>
              <a:cs typeface="Calibri"/>
            </a:endParaRPr>
          </a:p>
        </p:txBody>
      </p:sp>
      <p:pic>
        <p:nvPicPr>
          <p:cNvPr id="42" name="Picture 42" descr="A logo in space with stars and a letter&#10;&#10;Description automatically generated">
            <a:extLst>
              <a:ext uri="{FF2B5EF4-FFF2-40B4-BE49-F238E27FC236}">
                <a16:creationId xmlns:a16="http://schemas.microsoft.com/office/drawing/2014/main" id="{5319F5B0-3561-76D5-B402-826A312031C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7821" r="27821"/>
          <a:stretch/>
        </p:blipFill>
        <p:spPr/>
      </p:pic>
      <p:pic>
        <p:nvPicPr>
          <p:cNvPr id="7" name="Picture 6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442280E6-7B8F-6CEB-702D-AFA38266A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1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4504" y="1544279"/>
            <a:ext cx="3716019" cy="464871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Directives in Angular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dirty="0" smtClean="0"/>
              <a:t>32</a:t>
            </a:fld>
            <a:endParaRPr lang="en-US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A74F3DC4-E056-67C0-53E6-AFCC599EAEE2}"/>
              </a:ext>
            </a:extLst>
          </p:cNvPr>
          <p:cNvSpPr txBox="1">
            <a:spLocks/>
          </p:cNvSpPr>
          <p:nvPr/>
        </p:nvSpPr>
        <p:spPr>
          <a:xfrm>
            <a:off x="6206669" y="2212410"/>
            <a:ext cx="5934388" cy="884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200" cap="none">
              <a:latin typeface="Calibri"/>
              <a:ea typeface="+mj-lt"/>
              <a:cs typeface="Calibri Light"/>
            </a:endParaRPr>
          </a:p>
        </p:txBody>
      </p:sp>
      <p:pic>
        <p:nvPicPr>
          <p:cNvPr id="42" name="Picture 42" descr="A logo in space with stars and a letter&#10;&#10;Description automatically generated">
            <a:extLst>
              <a:ext uri="{FF2B5EF4-FFF2-40B4-BE49-F238E27FC236}">
                <a16:creationId xmlns:a16="http://schemas.microsoft.com/office/drawing/2014/main" id="{5319F5B0-3561-76D5-B402-826A312031C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7821" r="27821"/>
          <a:stretch/>
        </p:blipFill>
        <p:spPr/>
      </p:pic>
      <p:pic>
        <p:nvPicPr>
          <p:cNvPr id="7" name="Picture 6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442280E6-7B8F-6CEB-702D-AFA38266A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  <p:sp>
        <p:nvSpPr>
          <p:cNvPr id="14" name="Title 7">
            <a:extLst>
              <a:ext uri="{FF2B5EF4-FFF2-40B4-BE49-F238E27FC236}">
                <a16:creationId xmlns:a16="http://schemas.microsoft.com/office/drawing/2014/main" id="{66CA1E3D-F588-E058-F7F5-DCD1530A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12037"/>
            <a:ext cx="5897218" cy="884238"/>
          </a:xfrm>
        </p:spPr>
        <p:txBody>
          <a:bodyPr/>
          <a:lstStyle/>
          <a:p>
            <a:r>
              <a:rPr lang="en-US" b="1" cap="none" dirty="0">
                <a:solidFill>
                  <a:srgbClr val="000000"/>
                </a:solidFill>
                <a:ea typeface="+mj-lt"/>
                <a:cs typeface="+mj-lt"/>
              </a:rPr>
              <a:t>Introduction to Directives</a:t>
            </a:r>
            <a:endParaRPr lang="en-US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20F2BBB9-1507-AD0C-DBB6-D25A82D104C6}"/>
              </a:ext>
            </a:extLst>
          </p:cNvPr>
          <p:cNvSpPr txBox="1">
            <a:spLocks/>
          </p:cNvSpPr>
          <p:nvPr/>
        </p:nvSpPr>
        <p:spPr>
          <a:xfrm>
            <a:off x="6206669" y="2191242"/>
            <a:ext cx="5934388" cy="884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b="1">
              <a:latin typeface="Calibri"/>
              <a:cs typeface="Calibri"/>
            </a:endParaRPr>
          </a:p>
          <a:p>
            <a:endParaRPr lang="en-US" sz="2400" b="1">
              <a:latin typeface="Calibri"/>
              <a:cs typeface="Calibri"/>
            </a:endParaRPr>
          </a:p>
          <a:p>
            <a:endParaRPr lang="en-US" cap="none">
              <a:latin typeface="Calibri"/>
              <a:cs typeface="Calibri Light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7F55FB9E-EF15-28A3-75F6-E7E7CB53864E}"/>
              </a:ext>
            </a:extLst>
          </p:cNvPr>
          <p:cNvSpPr txBox="1">
            <a:spLocks/>
          </p:cNvSpPr>
          <p:nvPr/>
        </p:nvSpPr>
        <p:spPr>
          <a:xfrm>
            <a:off x="6191956" y="2209827"/>
            <a:ext cx="5934388" cy="884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cap="none" dirty="0">
                <a:solidFill>
                  <a:srgbClr val="374151"/>
                </a:solidFill>
                <a:latin typeface="Calibri"/>
                <a:ea typeface="+mj-lt"/>
                <a:cs typeface="+mj-lt"/>
              </a:rPr>
              <a:t>Directives in Angular allow you to extend the behavior of elements in the DOM. There are three types of directives in angular:</a:t>
            </a:r>
            <a:endParaRPr lang="en-US" sz="1200" cap="none" dirty="0">
              <a:latin typeface="Calibri"/>
              <a:cs typeface="Calibri"/>
            </a:endParaRPr>
          </a:p>
          <a:p>
            <a:r>
              <a:rPr lang="en-US" sz="1200" b="1" cap="none" dirty="0">
                <a:latin typeface="Calibri"/>
                <a:ea typeface="+mj-lt"/>
                <a:cs typeface="+mj-lt"/>
              </a:rPr>
              <a:t>Component directives</a:t>
            </a:r>
            <a:r>
              <a:rPr lang="en-US" sz="1200" cap="none" dirty="0">
                <a:solidFill>
                  <a:srgbClr val="374151"/>
                </a:solidFill>
                <a:latin typeface="Calibri"/>
                <a:ea typeface="+mj-lt"/>
                <a:cs typeface="+mj-lt"/>
              </a:rPr>
              <a:t>: These are the most common directives and they represent components, which are the basic building blocks of an angular application.</a:t>
            </a:r>
            <a:endParaRPr lang="en-US" sz="1200" cap="none" dirty="0">
              <a:latin typeface="Calibri"/>
              <a:ea typeface="+mj-lt"/>
              <a:cs typeface="+mj-lt"/>
            </a:endParaRPr>
          </a:p>
          <a:p>
            <a:r>
              <a:rPr lang="en-US" sz="1200" b="1" cap="none" dirty="0">
                <a:latin typeface="Calibri"/>
                <a:ea typeface="+mj-lt"/>
                <a:cs typeface="+mj-lt"/>
              </a:rPr>
              <a:t>Attribute directives</a:t>
            </a:r>
            <a:r>
              <a:rPr lang="en-US" sz="1200" cap="none" dirty="0">
                <a:solidFill>
                  <a:srgbClr val="374151"/>
                </a:solidFill>
                <a:latin typeface="Calibri"/>
                <a:ea typeface="+mj-lt"/>
                <a:cs typeface="+mj-lt"/>
              </a:rPr>
              <a:t>: These modify the appearance or behavior of an existing element. They change the behavior or appearance of an element, component, or another directive.</a:t>
            </a:r>
            <a:endParaRPr lang="en-US" sz="1200" cap="none" dirty="0">
              <a:latin typeface="Calibri"/>
              <a:ea typeface="+mj-lt"/>
              <a:cs typeface="+mj-lt"/>
            </a:endParaRPr>
          </a:p>
          <a:p>
            <a:r>
              <a:rPr lang="en-US" sz="1200" b="1" cap="none" dirty="0">
                <a:latin typeface="Calibri"/>
                <a:ea typeface="+mj-lt"/>
                <a:cs typeface="+mj-lt"/>
              </a:rPr>
              <a:t>Structural directives</a:t>
            </a:r>
            <a:r>
              <a:rPr lang="en-US" sz="1200" cap="none" dirty="0">
                <a:solidFill>
                  <a:srgbClr val="374151"/>
                </a:solidFill>
                <a:latin typeface="Calibri"/>
                <a:ea typeface="+mj-lt"/>
                <a:cs typeface="+mj-lt"/>
              </a:rPr>
              <a:t>: These change the DOM layout by adding, removing, or manipulating elements. They shape or reshape the structure of the view.</a:t>
            </a:r>
            <a:endParaRPr lang="en-US" sz="1200" cap="none" dirty="0">
              <a:latin typeface="Calibri"/>
              <a:cs typeface="Calibri"/>
            </a:endParaRPr>
          </a:p>
          <a:p>
            <a:r>
              <a:rPr lang="en-US" sz="1200" cap="none" dirty="0">
                <a:solidFill>
                  <a:srgbClr val="374151"/>
                </a:solidFill>
                <a:latin typeface="Calibri"/>
                <a:ea typeface="+mj-lt"/>
                <a:cs typeface="+mj-lt"/>
              </a:rPr>
              <a:t>Directives are a powerful way to create reusable pieces of functionality that can be applied to various parts of your angular application.</a:t>
            </a:r>
            <a:endParaRPr lang="en-US" sz="1200" cap="none" dirty="0">
              <a:solidFill>
                <a:srgbClr val="374151"/>
              </a:solidFill>
              <a:latin typeface="Calibri"/>
              <a:ea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000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4504" y="866946"/>
            <a:ext cx="3716019" cy="464871"/>
          </a:xfrm>
        </p:spPr>
        <p:txBody>
          <a:bodyPr/>
          <a:lstStyle/>
          <a:p>
            <a:r>
              <a:rPr lang="en-US" b="1">
                <a:solidFill>
                  <a:srgbClr val="FFFFFF"/>
                </a:solidFill>
                <a:latin typeface="Calibri"/>
                <a:ea typeface="+mn-lt"/>
                <a:cs typeface="Calibri"/>
              </a:rPr>
              <a:t>Directives and Data Binding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dirty="0" smtClean="0"/>
              <a:t>33</a:t>
            </a:fld>
            <a:endParaRPr lang="en-US"/>
          </a:p>
        </p:txBody>
      </p:sp>
      <p:pic>
        <p:nvPicPr>
          <p:cNvPr id="42" name="Picture 42" descr="A logo in space with stars and a letter&#10;&#10;Description automatically generated">
            <a:extLst>
              <a:ext uri="{FF2B5EF4-FFF2-40B4-BE49-F238E27FC236}">
                <a16:creationId xmlns:a16="http://schemas.microsoft.com/office/drawing/2014/main" id="{5319F5B0-3561-76D5-B402-826A312031C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7821" r="27821"/>
          <a:stretch/>
        </p:blipFill>
        <p:spPr/>
      </p:pic>
      <p:pic>
        <p:nvPicPr>
          <p:cNvPr id="7" name="Picture 6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442280E6-7B8F-6CEB-702D-AFA38266A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20F2BBB9-1507-AD0C-DBB6-D25A82D104C6}"/>
              </a:ext>
            </a:extLst>
          </p:cNvPr>
          <p:cNvSpPr txBox="1">
            <a:spLocks/>
          </p:cNvSpPr>
          <p:nvPr/>
        </p:nvSpPr>
        <p:spPr>
          <a:xfrm>
            <a:off x="6206669" y="2191242"/>
            <a:ext cx="5934388" cy="884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cap="none">
              <a:latin typeface="Calibri"/>
              <a:cs typeface="Calibri Light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7F55FB9E-EF15-28A3-75F6-E7E7CB53864E}"/>
              </a:ext>
            </a:extLst>
          </p:cNvPr>
          <p:cNvSpPr txBox="1">
            <a:spLocks/>
          </p:cNvSpPr>
          <p:nvPr/>
        </p:nvSpPr>
        <p:spPr>
          <a:xfrm>
            <a:off x="6206670" y="1535076"/>
            <a:ext cx="5934388" cy="884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cap="none">
                <a:solidFill>
                  <a:srgbClr val="374151"/>
                </a:solidFill>
                <a:ea typeface="+mj-lt"/>
                <a:cs typeface="+mj-lt"/>
              </a:rPr>
              <a:t>Directives modify DOM elements, enabling functionalities like conditional rendering and styling. Data binding synchronizes component logic with the user interface for responsive user experiences.</a:t>
            </a:r>
            <a:endParaRPr lang="en-US" sz="1200" b="1" cap="none">
              <a:ea typeface="+mj-lt"/>
              <a:cs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cap="none">
                <a:ea typeface="+mj-lt"/>
                <a:cs typeface="+mj-lt"/>
              </a:rPr>
              <a:t>Directives Enhance Binding</a:t>
            </a:r>
            <a:r>
              <a:rPr lang="en-US" sz="1200" cap="none">
                <a:solidFill>
                  <a:srgbClr val="374151"/>
                </a:solidFill>
                <a:ea typeface="+mj-lt"/>
                <a:cs typeface="+mj-lt"/>
              </a:rPr>
              <a:t>: Directives such as </a:t>
            </a:r>
            <a:r>
              <a:rPr lang="en-US" sz="1200" b="1" cap="none" err="1">
                <a:latin typeface="Consolas"/>
                <a:ea typeface="+mj-lt"/>
                <a:cs typeface="+mj-lt"/>
              </a:rPr>
              <a:t>ngFor</a:t>
            </a:r>
            <a:r>
              <a:rPr lang="en-US" sz="1200" cap="none">
                <a:solidFill>
                  <a:srgbClr val="374151"/>
                </a:solidFill>
                <a:ea typeface="+mj-lt"/>
                <a:cs typeface="+mj-lt"/>
              </a:rPr>
              <a:t>, </a:t>
            </a:r>
            <a:r>
              <a:rPr lang="en-US" sz="1200" b="1" cap="none" err="1">
                <a:latin typeface="Consolas"/>
                <a:ea typeface="+mj-lt"/>
                <a:cs typeface="+mj-lt"/>
              </a:rPr>
              <a:t>ngIf</a:t>
            </a:r>
            <a:r>
              <a:rPr lang="en-US" sz="1200" cap="none">
                <a:solidFill>
                  <a:srgbClr val="374151"/>
                </a:solidFill>
                <a:ea typeface="+mj-lt"/>
                <a:cs typeface="+mj-lt"/>
              </a:rPr>
              <a:t>, </a:t>
            </a:r>
            <a:r>
              <a:rPr lang="en-US" sz="1200" b="1" cap="none" err="1">
                <a:latin typeface="Consolas"/>
                <a:ea typeface="+mj-lt"/>
                <a:cs typeface="+mj-lt"/>
              </a:rPr>
              <a:t>ngClass</a:t>
            </a:r>
            <a:r>
              <a:rPr lang="en-US" sz="1200" cap="none">
                <a:solidFill>
                  <a:srgbClr val="374151"/>
                </a:solidFill>
                <a:ea typeface="+mj-lt"/>
                <a:cs typeface="+mj-lt"/>
              </a:rPr>
              <a:t>, and </a:t>
            </a:r>
            <a:r>
              <a:rPr lang="en-US" sz="1200" b="1" cap="none" err="1">
                <a:latin typeface="Consolas"/>
                <a:ea typeface="+mj-lt"/>
                <a:cs typeface="+mj-lt"/>
              </a:rPr>
              <a:t>ngStyle</a:t>
            </a:r>
            <a:r>
              <a:rPr lang="en-US" sz="1200" cap="none">
                <a:solidFill>
                  <a:srgbClr val="374151"/>
                </a:solidFill>
                <a:ea typeface="+mj-lt"/>
                <a:cs typeface="+mj-lt"/>
              </a:rPr>
              <a:t> contribute significantly to binding functionality.</a:t>
            </a:r>
            <a:endParaRPr lang="en-US"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cap="none">
                <a:ea typeface="+mj-lt"/>
                <a:cs typeface="+mj-lt"/>
              </a:rPr>
              <a:t>Dynamic DOM Manipulation</a:t>
            </a:r>
            <a:r>
              <a:rPr lang="en-US" sz="1200" cap="none">
                <a:solidFill>
                  <a:srgbClr val="374151"/>
                </a:solidFill>
                <a:ea typeface="+mj-lt"/>
                <a:cs typeface="+mj-lt"/>
              </a:rPr>
              <a:t>: These directives enable dynamic manipulation of the DOM by allowing conditional rendering and styling based on component properties.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200" b="1" cap="none">
                <a:ea typeface="+mj-lt"/>
                <a:cs typeface="+mj-lt"/>
              </a:rPr>
              <a:t>Iterative Rendering</a:t>
            </a:r>
            <a:r>
              <a:rPr lang="en-US" sz="1200" cap="none">
                <a:solidFill>
                  <a:srgbClr val="374151"/>
                </a:solidFill>
                <a:ea typeface="+mj-lt"/>
                <a:cs typeface="+mj-lt"/>
              </a:rPr>
              <a:t>: </a:t>
            </a:r>
            <a:r>
              <a:rPr lang="en-US" sz="1200" b="1" cap="none" err="1">
                <a:latin typeface="Consolas"/>
                <a:ea typeface="+mj-lt"/>
                <a:cs typeface="+mj-lt"/>
              </a:rPr>
              <a:t>ngFor</a:t>
            </a:r>
            <a:r>
              <a:rPr lang="en-US" sz="1200" cap="none">
                <a:solidFill>
                  <a:srgbClr val="374151"/>
                </a:solidFill>
                <a:ea typeface="+mj-lt"/>
                <a:cs typeface="+mj-lt"/>
              </a:rPr>
              <a:t> is used for iterating over data collections and dynamically rendering elements based on the provided data.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200" b="1" cap="none">
                <a:ea typeface="+mj-lt"/>
                <a:cs typeface="+mj-lt"/>
              </a:rPr>
              <a:t>Conditional Display</a:t>
            </a:r>
            <a:r>
              <a:rPr lang="en-US" sz="1200" cap="none">
                <a:solidFill>
                  <a:srgbClr val="374151"/>
                </a:solidFill>
                <a:ea typeface="+mj-lt"/>
                <a:cs typeface="+mj-lt"/>
              </a:rPr>
              <a:t>: </a:t>
            </a:r>
            <a:r>
              <a:rPr lang="en-US" sz="1200" b="1" cap="none" err="1">
                <a:latin typeface="Consolas"/>
                <a:ea typeface="+mj-lt"/>
                <a:cs typeface="+mj-lt"/>
              </a:rPr>
              <a:t>ngIf</a:t>
            </a:r>
            <a:r>
              <a:rPr lang="en-US" sz="1200" cap="none">
                <a:solidFill>
                  <a:srgbClr val="374151"/>
                </a:solidFill>
                <a:ea typeface="+mj-lt"/>
                <a:cs typeface="+mj-lt"/>
              </a:rPr>
              <a:t> directive controls the visibility of elements in the template based on specified conditions.</a:t>
            </a:r>
            <a:endParaRPr lang="en-US">
              <a:ea typeface="+mj-lt"/>
              <a:cs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cap="none">
                <a:ea typeface="+mj-lt"/>
                <a:cs typeface="+mj-lt"/>
              </a:rPr>
              <a:t>Dynamic Styling</a:t>
            </a:r>
            <a:r>
              <a:rPr lang="en-US" sz="1200" cap="none">
                <a:solidFill>
                  <a:srgbClr val="374151"/>
                </a:solidFill>
                <a:ea typeface="+mj-lt"/>
                <a:cs typeface="+mj-lt"/>
              </a:rPr>
              <a:t>: </a:t>
            </a:r>
            <a:r>
              <a:rPr lang="en-US" sz="1200" b="1" cap="none" err="1">
                <a:latin typeface="Consolas"/>
                <a:ea typeface="+mj-lt"/>
                <a:cs typeface="+mj-lt"/>
              </a:rPr>
              <a:t>ngClass</a:t>
            </a:r>
            <a:r>
              <a:rPr lang="en-US" sz="1200" cap="none">
                <a:solidFill>
                  <a:srgbClr val="374151"/>
                </a:solidFill>
                <a:ea typeface="+mj-lt"/>
                <a:cs typeface="+mj-lt"/>
              </a:rPr>
              <a:t> and </a:t>
            </a:r>
            <a:r>
              <a:rPr lang="en-US" sz="1200" b="1" cap="none" err="1">
                <a:latin typeface="Consolas"/>
                <a:ea typeface="+mj-lt"/>
                <a:cs typeface="+mj-lt"/>
              </a:rPr>
              <a:t>ngStyle</a:t>
            </a:r>
            <a:r>
              <a:rPr lang="en-US" sz="1200" cap="none">
                <a:solidFill>
                  <a:srgbClr val="374151"/>
                </a:solidFill>
                <a:ea typeface="+mj-lt"/>
                <a:cs typeface="+mj-lt"/>
              </a:rPr>
              <a:t> directives allow applying CSS classes and inline styles dynamically, driven by component properties.</a:t>
            </a:r>
            <a:endParaRPr lang="en-US">
              <a:ea typeface="+mj-lt"/>
              <a:cs typeface="+mj-lt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000000"/>
              </a:solidFill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254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F44E0C2-5ECC-F189-D61E-62A04CD4160C}"/>
              </a:ext>
            </a:extLst>
          </p:cNvPr>
          <p:cNvSpPr txBox="1">
            <a:spLocks/>
          </p:cNvSpPr>
          <p:nvPr/>
        </p:nvSpPr>
        <p:spPr>
          <a:xfrm>
            <a:off x="4218487" y="6212105"/>
            <a:ext cx="7983923" cy="491976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spc="300">
                <a:solidFill>
                  <a:schemeClr val="bg1"/>
                </a:solidFill>
              </a:rPr>
              <a:t>EMAIL: </a:t>
            </a:r>
            <a:r>
              <a:rPr lang="en-US" sz="1600" cap="none" spc="300">
                <a:solidFill>
                  <a:schemeClr val="bg1"/>
                </a:solidFill>
              </a:rPr>
              <a:t>mzubair.saif@systemsltd.com</a:t>
            </a:r>
            <a:br>
              <a:rPr lang="en-US" sz="1600" spc="300">
                <a:solidFill>
                  <a:schemeClr val="bg1"/>
                </a:solidFill>
                <a:cs typeface="Calibri"/>
              </a:rPr>
            </a:br>
            <a:r>
              <a:rPr lang="en-US" sz="1600" spc="300">
                <a:solidFill>
                  <a:schemeClr val="bg1"/>
                </a:solidFill>
                <a:cs typeface="+mn-lt"/>
              </a:rPr>
              <a:t>     atif.riaz@systemsltd.com</a:t>
            </a:r>
            <a:endParaRPr lang="en-US" sz="1600">
              <a:solidFill>
                <a:schemeClr val="bg1"/>
              </a:solidFill>
              <a:cs typeface="Calibri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7B055720-B0CD-6213-7617-6734B4DDBE3A}"/>
              </a:ext>
            </a:extLst>
          </p:cNvPr>
          <p:cNvSpPr>
            <a:spLocks noGrp="1"/>
          </p:cNvSpPr>
          <p:nvPr/>
        </p:nvSpPr>
        <p:spPr>
          <a:xfrm>
            <a:off x="4214253" y="5887377"/>
            <a:ext cx="7973340" cy="322643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6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spc="300"/>
              <a:t>Deadline: Start of session 2</a:t>
            </a:r>
            <a:endParaRPr lang="en-US" sz="1600"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dirty="0" smtClean="0"/>
              <a:t>34</a:t>
            </a:fld>
            <a:endParaRPr lang="en-US"/>
          </a:p>
        </p:txBody>
      </p:sp>
      <p:pic>
        <p:nvPicPr>
          <p:cNvPr id="12" name="Picture Placeholder 11" descr="A person typing on a computer&#10;&#10;Description automatically generated">
            <a:extLst>
              <a:ext uri="{FF2B5EF4-FFF2-40B4-BE49-F238E27FC236}">
                <a16:creationId xmlns:a16="http://schemas.microsoft.com/office/drawing/2014/main" id="{6742A1A9-5B57-DD63-C3CF-0617CCEC16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938" b="4938"/>
          <a:stretch/>
        </p:blipFill>
        <p:spPr/>
      </p:pic>
      <p:pic>
        <p:nvPicPr>
          <p:cNvPr id="10" name="Picture 9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A08D6C5A-50DF-F425-3673-0F1437D69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A31E8346-AD3F-E5AD-CE6D-A77539488433}"/>
              </a:ext>
            </a:extLst>
          </p:cNvPr>
          <p:cNvSpPr>
            <a:spLocks noGrp="1"/>
          </p:cNvSpPr>
          <p:nvPr/>
        </p:nvSpPr>
        <p:spPr>
          <a:xfrm>
            <a:off x="5883290" y="795815"/>
            <a:ext cx="4154660" cy="10173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/>
              <a:t>Assignment - 1</a:t>
            </a:r>
            <a:endParaRPr lang="en-US" sz="4000" cap="none" dirty="0">
              <a:cs typeface="Calibri Light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2C479EBC-D271-4305-6DF8-E2F6440950BE}"/>
              </a:ext>
            </a:extLst>
          </p:cNvPr>
          <p:cNvSpPr txBox="1"/>
          <p:nvPr/>
        </p:nvSpPr>
        <p:spPr>
          <a:xfrm>
            <a:off x="5555091" y="2153647"/>
            <a:ext cx="6375582" cy="255454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b="1">
                <a:ea typeface="+mn-lt"/>
                <a:cs typeface="+mn-lt"/>
              </a:rPr>
              <a:t>Objective:</a:t>
            </a:r>
            <a:r>
              <a:rPr lang="en-US" sz="1600">
                <a:ea typeface="+mn-lt"/>
                <a:cs typeface="+mn-lt"/>
              </a:rPr>
              <a:t> Combine your knowledge of components and directives to create a simple web application.</a:t>
            </a:r>
            <a:endParaRPr lang="en-US" sz="1600">
              <a:cs typeface="Calibri"/>
            </a:endParaRPr>
          </a:p>
          <a:p>
            <a:pPr algn="just"/>
            <a:endParaRPr lang="en-US" sz="1600">
              <a:ea typeface="+mn-lt"/>
              <a:cs typeface="+mn-lt"/>
            </a:endParaRPr>
          </a:p>
          <a:p>
            <a:pPr marL="228600" indent="-228600" algn="just">
              <a:buAutoNum type="arabicPeriod"/>
            </a:pPr>
            <a:r>
              <a:rPr lang="en-US" sz="1600">
                <a:ea typeface="+mn-lt"/>
                <a:cs typeface="+mn-lt"/>
              </a:rPr>
              <a:t>Design a web application that consists of multiple components, including header, content, and footer sections.</a:t>
            </a:r>
            <a:endParaRPr lang="en-US" sz="1600">
              <a:cs typeface="Calibri"/>
            </a:endParaRPr>
          </a:p>
          <a:p>
            <a:pPr marL="228600" indent="-228600" algn="just">
              <a:buAutoNum type="arabicPeriod"/>
            </a:pPr>
            <a:r>
              <a:rPr lang="en-US" sz="1600">
                <a:ea typeface="+mn-lt"/>
                <a:cs typeface="+mn-lt"/>
              </a:rPr>
              <a:t>Utilize directives to enhance the application's functionality, such as displaying a list of items using "</a:t>
            </a:r>
            <a:r>
              <a:rPr lang="en-US" sz="1600" b="1" err="1">
                <a:ea typeface="+mn-lt"/>
                <a:cs typeface="+mn-lt"/>
              </a:rPr>
              <a:t>ngFor</a:t>
            </a:r>
            <a:r>
              <a:rPr lang="en-US" sz="1600">
                <a:ea typeface="+mn-lt"/>
                <a:cs typeface="+mn-lt"/>
              </a:rPr>
              <a:t>" and toggling content using "</a:t>
            </a:r>
            <a:r>
              <a:rPr lang="en-US" sz="1600" b="1" err="1">
                <a:ea typeface="+mn-lt"/>
                <a:cs typeface="+mn-lt"/>
              </a:rPr>
              <a:t>ngIf</a:t>
            </a:r>
            <a:r>
              <a:rPr lang="en-US" sz="1600">
                <a:ea typeface="+mn-lt"/>
                <a:cs typeface="+mn-lt"/>
              </a:rPr>
              <a:t>"</a:t>
            </a:r>
            <a:endParaRPr lang="en-US" sz="1600">
              <a:cs typeface="Calibri"/>
            </a:endParaRPr>
          </a:p>
          <a:p>
            <a:pPr marL="228600" indent="-228600" algn="just">
              <a:buAutoNum type="arabicPeriod"/>
            </a:pPr>
            <a:r>
              <a:rPr lang="en-US" sz="1600">
                <a:ea typeface="+mn-lt"/>
                <a:cs typeface="+mn-lt"/>
              </a:rPr>
              <a:t>Implement styles to enhance the visual appearance of your application.</a:t>
            </a:r>
            <a:endParaRPr lang="en-US" sz="1600">
              <a:cs typeface="Calibri"/>
            </a:endParaRPr>
          </a:p>
          <a:p>
            <a:pPr marL="228600" indent="-228600" algn="just">
              <a:buAutoNum type="arabicPeriod"/>
            </a:pPr>
            <a:r>
              <a:rPr lang="en-US" sz="1600">
                <a:ea typeface="+mn-lt"/>
                <a:cs typeface="+mn-lt"/>
              </a:rPr>
              <a:t>Serve the application locally using the Angular CLI and ensure its proper functioning.</a:t>
            </a:r>
            <a:endParaRPr lang="en-US" sz="1600">
              <a:cs typeface="Calibri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731C2CF-98D4-7706-873F-BD56A935C27E}"/>
              </a:ext>
            </a:extLst>
          </p:cNvPr>
          <p:cNvSpPr txBox="1"/>
          <p:nvPr/>
        </p:nvSpPr>
        <p:spPr>
          <a:xfrm>
            <a:off x="4861984" y="5147733"/>
            <a:ext cx="7137585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1"/>
              <a:t>IMPORTANT: 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Please use a GitHub repository for your assignment submission. Kindly send the repository link along with your employee ID in the email body. Subject of email should be exactly </a:t>
            </a:r>
            <a:r>
              <a:rPr lang="en-US" sz="1400" b="1">
                <a:solidFill>
                  <a:srgbClr val="000000"/>
                </a:solidFill>
                <a:ea typeface="+mn-lt"/>
                <a:cs typeface="+mn-lt"/>
              </a:rPr>
              <a:t>"Angular Assignment 1"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nothing more, not even difference in case or space. </a:t>
            </a:r>
            <a:endParaRPr lang="en-US" sz="1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564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dirty="0" smtClean="0"/>
              <a:t>35</a:t>
            </a:fld>
            <a:endParaRPr lang="en-US"/>
          </a:p>
        </p:txBody>
      </p:sp>
      <p:pic>
        <p:nvPicPr>
          <p:cNvPr id="10" name="Picture 9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A08D6C5A-50DF-F425-3673-0F1437D69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A31E8346-AD3F-E5AD-CE6D-A77539488433}"/>
              </a:ext>
            </a:extLst>
          </p:cNvPr>
          <p:cNvSpPr>
            <a:spLocks noGrp="1"/>
          </p:cNvSpPr>
          <p:nvPr/>
        </p:nvSpPr>
        <p:spPr>
          <a:xfrm>
            <a:off x="5576374" y="806397"/>
            <a:ext cx="4535659" cy="678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 dirty="0">
                <a:latin typeface="Calibri Light"/>
                <a:cs typeface="Calibri Light"/>
              </a:rPr>
              <a:t>Assignment instructions</a:t>
            </a:r>
            <a:endParaRPr lang="en-US" sz="4000" dirty="0">
              <a:cs typeface="Calibri Light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2C479EBC-D271-4305-6DF8-E2F6440950BE}"/>
              </a:ext>
            </a:extLst>
          </p:cNvPr>
          <p:cNvSpPr txBox="1"/>
          <p:nvPr/>
        </p:nvSpPr>
        <p:spPr>
          <a:xfrm>
            <a:off x="5581651" y="1718733"/>
            <a:ext cx="6407334" cy="35394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Component Creation:</a:t>
            </a:r>
            <a:r>
              <a:rPr lang="en-US" sz="1400">
                <a:solidFill>
                  <a:srgbClr val="374151"/>
                </a:solidFill>
                <a:ea typeface="+mn-lt"/>
                <a:cs typeface="+mn-lt"/>
              </a:rPr>
              <a:t> Create a new Angular project using the Angular CLI. Generate at least three components: "</a:t>
            </a:r>
            <a:r>
              <a:rPr lang="en-US" sz="1400" err="1">
                <a:solidFill>
                  <a:srgbClr val="374151"/>
                </a:solidFill>
                <a:ea typeface="+mn-lt"/>
                <a:cs typeface="+mn-lt"/>
              </a:rPr>
              <a:t>HeaderComponent</a:t>
            </a:r>
            <a:r>
              <a:rPr lang="en-US" sz="1400">
                <a:solidFill>
                  <a:srgbClr val="374151"/>
                </a:solidFill>
                <a:ea typeface="+mn-lt"/>
                <a:cs typeface="+mn-lt"/>
              </a:rPr>
              <a:t>," "</a:t>
            </a:r>
            <a:r>
              <a:rPr lang="en-US" sz="1400" err="1">
                <a:solidFill>
                  <a:srgbClr val="374151"/>
                </a:solidFill>
                <a:ea typeface="+mn-lt"/>
                <a:cs typeface="+mn-lt"/>
              </a:rPr>
              <a:t>ContentComponent</a:t>
            </a:r>
            <a:r>
              <a:rPr lang="en-US" sz="1400">
                <a:solidFill>
                  <a:srgbClr val="374151"/>
                </a:solidFill>
                <a:ea typeface="+mn-lt"/>
                <a:cs typeface="+mn-lt"/>
              </a:rPr>
              <a:t>," and "</a:t>
            </a:r>
            <a:r>
              <a:rPr lang="en-US" sz="1400" err="1">
                <a:solidFill>
                  <a:srgbClr val="374151"/>
                </a:solidFill>
                <a:ea typeface="+mn-lt"/>
                <a:cs typeface="+mn-lt"/>
              </a:rPr>
              <a:t>FooterComponent</a:t>
            </a:r>
            <a:r>
              <a:rPr lang="en-US" sz="1400">
                <a:solidFill>
                  <a:srgbClr val="374151"/>
                </a:solidFill>
                <a:ea typeface="+mn-lt"/>
                <a:cs typeface="+mn-lt"/>
              </a:rPr>
              <a:t>."</a:t>
            </a:r>
            <a:endParaRPr lang="en-US" sz="14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rgbClr val="37415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Component Communication:</a:t>
            </a:r>
            <a:r>
              <a:rPr lang="en-US" sz="1400">
                <a:solidFill>
                  <a:srgbClr val="374151"/>
                </a:solidFill>
                <a:ea typeface="+mn-lt"/>
                <a:cs typeface="+mn-lt"/>
              </a:rPr>
              <a:t> Implement communication between the components. Pass data from the "</a:t>
            </a:r>
            <a:r>
              <a:rPr lang="en-US" sz="1400" err="1">
                <a:solidFill>
                  <a:srgbClr val="374151"/>
                </a:solidFill>
                <a:ea typeface="+mn-lt"/>
                <a:cs typeface="+mn-lt"/>
              </a:rPr>
              <a:t>HeaderComponent</a:t>
            </a:r>
            <a:r>
              <a:rPr lang="en-US" sz="1400">
                <a:solidFill>
                  <a:srgbClr val="374151"/>
                </a:solidFill>
                <a:ea typeface="+mn-lt"/>
                <a:cs typeface="+mn-lt"/>
              </a:rPr>
              <a:t>" to the "</a:t>
            </a:r>
            <a:r>
              <a:rPr lang="en-US" sz="1400" err="1">
                <a:solidFill>
                  <a:srgbClr val="374151"/>
                </a:solidFill>
                <a:ea typeface="+mn-lt"/>
                <a:cs typeface="+mn-lt"/>
              </a:rPr>
              <a:t>ContentComponent</a:t>
            </a:r>
            <a:r>
              <a:rPr lang="en-US" sz="1400">
                <a:solidFill>
                  <a:srgbClr val="374151"/>
                </a:solidFill>
                <a:ea typeface="+mn-lt"/>
                <a:cs typeface="+mn-lt"/>
              </a:rPr>
              <a:t>" and use it to display relevant information.</a:t>
            </a: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rgbClr val="37415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Directive Utilization:</a:t>
            </a:r>
            <a:r>
              <a:rPr lang="en-US" sz="1400">
                <a:solidFill>
                  <a:srgbClr val="374151"/>
                </a:solidFill>
                <a:ea typeface="+mn-lt"/>
                <a:cs typeface="+mn-lt"/>
              </a:rPr>
              <a:t> Inside the "</a:t>
            </a:r>
            <a:r>
              <a:rPr lang="en-US" sz="1400" err="1">
                <a:solidFill>
                  <a:srgbClr val="374151"/>
                </a:solidFill>
                <a:ea typeface="+mn-lt"/>
                <a:cs typeface="+mn-lt"/>
              </a:rPr>
              <a:t>ContentComponent</a:t>
            </a:r>
            <a:r>
              <a:rPr lang="en-US" sz="1400">
                <a:solidFill>
                  <a:srgbClr val="374151"/>
                </a:solidFill>
                <a:ea typeface="+mn-lt"/>
                <a:cs typeface="+mn-lt"/>
              </a:rPr>
              <a:t>," use the "</a:t>
            </a:r>
            <a:r>
              <a:rPr lang="en-US" sz="1400" b="1" err="1">
                <a:solidFill>
                  <a:srgbClr val="374151"/>
                </a:solidFill>
                <a:ea typeface="+mn-lt"/>
                <a:cs typeface="+mn-lt"/>
              </a:rPr>
              <a:t>ngFor</a:t>
            </a:r>
            <a:r>
              <a:rPr lang="en-US" sz="1400">
                <a:solidFill>
                  <a:srgbClr val="374151"/>
                </a:solidFill>
                <a:ea typeface="+mn-lt"/>
                <a:cs typeface="+mn-lt"/>
              </a:rPr>
              <a:t>" directive to iterate over an array of items and display them dynamically. Apply the "</a:t>
            </a:r>
            <a:r>
              <a:rPr lang="en-US" sz="1400" b="1" err="1">
                <a:solidFill>
                  <a:srgbClr val="374151"/>
                </a:solidFill>
                <a:ea typeface="+mn-lt"/>
                <a:cs typeface="+mn-lt"/>
              </a:rPr>
              <a:t>ngIf</a:t>
            </a:r>
            <a:r>
              <a:rPr lang="en-US" sz="1400">
                <a:solidFill>
                  <a:srgbClr val="374151"/>
                </a:solidFill>
                <a:ea typeface="+mn-lt"/>
                <a:cs typeface="+mn-lt"/>
              </a:rPr>
              <a:t>" directive to conditionally display a section based on a specific condition.</a:t>
            </a:r>
            <a:endParaRPr lang="en-US" sz="14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rgbClr val="37415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Styling with Directives:</a:t>
            </a:r>
            <a:r>
              <a:rPr lang="en-US" sz="1400">
                <a:solidFill>
                  <a:srgbClr val="374151"/>
                </a:solidFill>
                <a:ea typeface="+mn-lt"/>
                <a:cs typeface="+mn-lt"/>
              </a:rPr>
              <a:t> Enhance the user experience by applying the "</a:t>
            </a:r>
            <a:r>
              <a:rPr lang="en-US" sz="1400" b="1" err="1">
                <a:solidFill>
                  <a:srgbClr val="374151"/>
                </a:solidFill>
                <a:ea typeface="+mn-lt"/>
                <a:cs typeface="+mn-lt"/>
              </a:rPr>
              <a:t>ngStyle</a:t>
            </a:r>
            <a:r>
              <a:rPr lang="en-US" sz="1400">
                <a:solidFill>
                  <a:srgbClr val="374151"/>
                </a:solidFill>
                <a:ea typeface="+mn-lt"/>
                <a:cs typeface="+mn-lt"/>
              </a:rPr>
              <a:t>" directive to dynamically style an element within the "</a:t>
            </a:r>
            <a:r>
              <a:rPr lang="en-US" sz="1400" err="1">
                <a:solidFill>
                  <a:srgbClr val="374151"/>
                </a:solidFill>
                <a:ea typeface="+mn-lt"/>
                <a:cs typeface="+mn-lt"/>
              </a:rPr>
              <a:t>FooterComponent</a:t>
            </a:r>
            <a:r>
              <a:rPr lang="en-US" sz="1400">
                <a:solidFill>
                  <a:srgbClr val="374151"/>
                </a:solidFill>
                <a:ea typeface="+mn-lt"/>
                <a:cs typeface="+mn-lt"/>
              </a:rPr>
              <a:t>."</a:t>
            </a:r>
            <a:endParaRPr lang="en-US" sz="1400">
              <a:cs typeface="Calibri"/>
            </a:endParaRPr>
          </a:p>
          <a:p>
            <a:endParaRPr lang="en-US" sz="1400">
              <a:solidFill>
                <a:srgbClr val="37415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cs typeface="Calibri"/>
            </a:endParaRPr>
          </a:p>
        </p:txBody>
      </p:sp>
      <p:pic>
        <p:nvPicPr>
          <p:cNvPr id="11" name="Picture 42" descr="A logo in space with stars and a letter&#10;&#10;Description automatically generated">
            <a:extLst>
              <a:ext uri="{FF2B5EF4-FFF2-40B4-BE49-F238E27FC236}">
                <a16:creationId xmlns:a16="http://schemas.microsoft.com/office/drawing/2014/main" id="{B602300C-D7FB-1803-9026-59CD86C94B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821" r="27821"/>
          <a:stretch/>
        </p:blipFill>
        <p:spPr>
          <a:xfrm>
            <a:off x="0" y="0"/>
            <a:ext cx="5416550" cy="684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48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3756" y="2797385"/>
            <a:ext cx="5435072" cy="12650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5400"/>
              <a:t>ANY QUESTION?</a:t>
            </a:r>
            <a:endParaRPr lang="en-US" sz="5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0508" y="887942"/>
            <a:ext cx="10788650" cy="830263"/>
          </a:xfrm>
        </p:spPr>
        <p:txBody>
          <a:bodyPr>
            <a:normAutofit/>
          </a:bodyPr>
          <a:lstStyle/>
          <a:p>
            <a:r>
              <a:rPr lang="en-US" sz="4000" spc="300"/>
              <a:t>THANK YOU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9768" y="2411068"/>
            <a:ext cx="731520" cy="731520"/>
          </a:xfrm>
        </p:spPr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8654" y="2411068"/>
            <a:ext cx="731520" cy="73152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93194" y="3215209"/>
            <a:ext cx="3064668" cy="5187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Zubair Saif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5051" y="3215209"/>
            <a:ext cx="3501697" cy="51879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/>
              <a:t>mzubair.saif@systemsltd.com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6337022"/>
            <a:ext cx="5167313" cy="51879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CADM – OPEN SOURCE</a:t>
            </a:r>
          </a:p>
        </p:txBody>
      </p:sp>
      <p:pic>
        <p:nvPicPr>
          <p:cNvPr id="5" name="Online Image Placeholder 23" descr="User">
            <a:extLst>
              <a:ext uri="{FF2B5EF4-FFF2-40B4-BE49-F238E27FC236}">
                <a16:creationId xmlns:a16="http://schemas.microsoft.com/office/drawing/2014/main" id="{22FD1224-76F1-366E-3BAD-3FEFAFE4A67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3419" y="3886385"/>
            <a:ext cx="731520" cy="731520"/>
          </a:xfrm>
          <a:prstGeom prst="rect">
            <a:avLst/>
          </a:prstGeom>
        </p:spPr>
      </p:pic>
      <p:pic>
        <p:nvPicPr>
          <p:cNvPr id="9" name="Online Image Placeholder 27" descr="Envelope">
            <a:extLst>
              <a:ext uri="{FF2B5EF4-FFF2-40B4-BE49-F238E27FC236}">
                <a16:creationId xmlns:a16="http://schemas.microsoft.com/office/drawing/2014/main" id="{D97A841B-3D35-D9C7-D093-F60B7E6628E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2305" y="3886385"/>
            <a:ext cx="731520" cy="731520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076221EB-6889-F667-6AD6-09B53EB84CCB}"/>
              </a:ext>
            </a:extLst>
          </p:cNvPr>
          <p:cNvSpPr txBox="1">
            <a:spLocks/>
          </p:cNvSpPr>
          <p:nvPr/>
        </p:nvSpPr>
        <p:spPr>
          <a:xfrm>
            <a:off x="2486845" y="4690526"/>
            <a:ext cx="3064668" cy="518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Atif Riaz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9A1B17F-6196-71B0-2797-5F1AE22A70A1}"/>
              </a:ext>
            </a:extLst>
          </p:cNvPr>
          <p:cNvSpPr txBox="1">
            <a:spLocks/>
          </p:cNvSpPr>
          <p:nvPr/>
        </p:nvSpPr>
        <p:spPr>
          <a:xfrm>
            <a:off x="6078702" y="4690526"/>
            <a:ext cx="3501697" cy="5187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atif.riaz@systemsltd.com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8726" y="1630613"/>
            <a:ext cx="5851736" cy="1435947"/>
          </a:xfrm>
        </p:spPr>
        <p:txBody>
          <a:bodyPr/>
          <a:lstStyle/>
          <a:p>
            <a:r>
              <a:rPr lang="en-US" sz="3600" b="1" cap="none" dirty="0">
                <a:ea typeface="+mj-lt"/>
                <a:cs typeface="+mj-lt"/>
              </a:rPr>
              <a:t>Prerequisite</a:t>
            </a:r>
            <a:endParaRPr lang="en-US" b="1" dirty="0">
              <a:ea typeface="Calibri Light"/>
              <a:cs typeface="Calibri Ligh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8728" y="2612440"/>
            <a:ext cx="5345490" cy="163837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har char="•"/>
            </a:pPr>
            <a:r>
              <a:rPr lang="en-US" sz="1600" b="1" dirty="0">
                <a:solidFill>
                  <a:srgbClr val="2D2F31"/>
                </a:solidFill>
                <a:latin typeface="Calibri Light"/>
                <a:ea typeface="+mn-lt"/>
                <a:cs typeface="+mn-lt"/>
              </a:rPr>
              <a:t>HTML and CSS </a:t>
            </a:r>
            <a:endParaRPr lang="en-US" sz="1600" b="1" dirty="0">
              <a:solidFill>
                <a:srgbClr val="000000"/>
              </a:solidFill>
              <a:latin typeface="Calibri Light"/>
              <a:ea typeface="+mn-lt"/>
              <a:cs typeface="Calibri Light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rgbClr val="2D2F31"/>
                </a:solidFill>
                <a:latin typeface="Calibri Light"/>
                <a:ea typeface="+mn-lt"/>
                <a:cs typeface="+mn-lt"/>
              </a:rPr>
              <a:t>Prior TypeScript knowledge </a:t>
            </a:r>
            <a:r>
              <a:rPr lang="en-US" sz="1600" b="1" dirty="0">
                <a:solidFill>
                  <a:srgbClr val="2D2F31"/>
                </a:solidFill>
                <a:latin typeface="Calibri Light"/>
                <a:ea typeface="Calibri Light"/>
                <a:cs typeface="Calibri Light"/>
              </a:rPr>
              <a:t> is required</a:t>
            </a:r>
            <a:endParaRPr lang="en-US" sz="1600" dirty="0">
              <a:solidFill>
                <a:srgbClr val="2D2F31"/>
              </a:solidFill>
              <a:latin typeface="Calibri Light"/>
              <a:ea typeface="Calibri Light"/>
              <a:cs typeface="Calibri Light"/>
            </a:endParaRPr>
          </a:p>
          <a:p>
            <a:pPr marL="285750" indent="-285750">
              <a:buChar char="•"/>
            </a:pPr>
            <a:r>
              <a:rPr lang="en-US" sz="1600" b="1" dirty="0">
                <a:solidFill>
                  <a:srgbClr val="2D2F31"/>
                </a:solidFill>
                <a:latin typeface="Calibri Light"/>
                <a:ea typeface="+mn-lt"/>
                <a:cs typeface="+mn-lt"/>
              </a:rPr>
              <a:t>Basic JavaScript knowledge is required</a:t>
            </a:r>
            <a:endParaRPr lang="en-US" sz="1600" b="1" dirty="0">
              <a:latin typeface="Calibri Light"/>
              <a:cs typeface="Calibri Light"/>
            </a:endParaRPr>
          </a:p>
          <a:p>
            <a:pPr marL="285750" indent="-285750">
              <a:buChar char="•"/>
            </a:pPr>
            <a:endParaRPr lang="en-US" sz="1600" b="1">
              <a:latin typeface="Calibri Light"/>
              <a:cs typeface="Calibri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dirty="0" smtClean="0"/>
              <a:pPr/>
              <a:t>4</a:t>
            </a:fld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6F5F355-8DB6-988E-8645-C328037C2414}"/>
              </a:ext>
            </a:extLst>
          </p:cNvPr>
          <p:cNvSpPr/>
          <p:nvPr/>
        </p:nvSpPr>
        <p:spPr>
          <a:xfrm>
            <a:off x="6561666" y="6204478"/>
            <a:ext cx="3820583" cy="645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074FE955-48EA-ECB0-9774-65A6E557E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  <p:pic>
        <p:nvPicPr>
          <p:cNvPr id="10" name="Picture Placeholder 9" descr="A curved road with a logo on it&#10;&#10;Description automatically generated">
            <a:extLst>
              <a:ext uri="{FF2B5EF4-FFF2-40B4-BE49-F238E27FC236}">
                <a16:creationId xmlns:a16="http://schemas.microsoft.com/office/drawing/2014/main" id="{8E5EA9A5-12C8-7CB6-E44A-9AF87F706C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167" r="21167"/>
          <a:stretch/>
        </p:blipFill>
        <p:spPr/>
      </p:pic>
      <p:pic>
        <p:nvPicPr>
          <p:cNvPr id="12" name="Picture 10" descr="A red and white logo&#10;&#10;Description automatically generated">
            <a:extLst>
              <a:ext uri="{FF2B5EF4-FFF2-40B4-BE49-F238E27FC236}">
                <a16:creationId xmlns:a16="http://schemas.microsoft.com/office/drawing/2014/main" id="{0B75D3DD-53D4-41B9-9B51-63946E59F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529" y="999865"/>
            <a:ext cx="3663950" cy="361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2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49061" y="2125607"/>
            <a:ext cx="5123241" cy="261204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AutoNum type="arabicPeriod"/>
            </a:pPr>
            <a:r>
              <a:rPr lang="en-US" sz="1600" b="1" dirty="0">
                <a:ea typeface="+mn-lt"/>
                <a:cs typeface="+mn-lt"/>
              </a:rPr>
              <a:t>Introduction to Angular</a:t>
            </a:r>
          </a:p>
          <a:p>
            <a:pPr marL="342900" indent="-342900">
              <a:buAutoNum type="arabicPeriod"/>
            </a:pPr>
            <a:r>
              <a:rPr lang="en-US" sz="1600" b="1" dirty="0">
                <a:ea typeface="+mn-lt"/>
                <a:cs typeface="+mn-lt"/>
              </a:rPr>
              <a:t>Angular Versions and Evolution</a:t>
            </a:r>
          </a:p>
          <a:p>
            <a:pPr marL="342900" indent="-342900">
              <a:buAutoNum type="arabicPeriod"/>
            </a:pPr>
            <a:r>
              <a:rPr lang="en-US" sz="1600" b="1" dirty="0">
                <a:ea typeface="+mn-lt"/>
                <a:cs typeface="+mn-lt"/>
              </a:rPr>
              <a:t>Setting Up Environment</a:t>
            </a:r>
          </a:p>
          <a:p>
            <a:pPr marL="342900" indent="-342900">
              <a:buAutoNum type="arabicPeriod"/>
            </a:pPr>
            <a:r>
              <a:rPr lang="en-US" sz="1600" b="1" dirty="0">
                <a:ea typeface="+mn-lt"/>
                <a:cs typeface="+mn-lt"/>
              </a:rPr>
              <a:t>Getting Started with Angular</a:t>
            </a:r>
          </a:p>
          <a:p>
            <a:pPr marL="342900" indent="-342900">
              <a:buAutoNum type="arabicPeriod"/>
            </a:pPr>
            <a:r>
              <a:rPr lang="en-US" sz="1600" b="1">
                <a:ea typeface="+mn-lt"/>
                <a:cs typeface="+mn-lt"/>
              </a:rPr>
              <a:t>Decorator </a:t>
            </a:r>
          </a:p>
          <a:p>
            <a:pPr marL="342900" indent="-342900">
              <a:buAutoNum type="arabicPeriod"/>
            </a:pPr>
            <a:r>
              <a:rPr lang="en-US" sz="1600" b="1" dirty="0">
                <a:ea typeface="+mn-lt"/>
                <a:cs typeface="+mn-lt"/>
              </a:rPr>
              <a:t>Module, Components and Directives</a:t>
            </a:r>
            <a:endParaRPr lang="en-US" dirty="0">
              <a:cs typeface="Calibri" panose="020F0502020204030204"/>
            </a:endParaRPr>
          </a:p>
          <a:p>
            <a:pPr marL="342900" indent="-342900">
              <a:buAutoNum type="arabicPeriod"/>
            </a:pPr>
            <a:endParaRPr lang="en-US" sz="1200" b="1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en-US" sz="1200" b="1">
              <a:latin typeface="Calibri"/>
              <a:ea typeface="+mn-lt"/>
              <a:cs typeface="+mn-lt"/>
            </a:endParaRPr>
          </a:p>
          <a:p>
            <a:pPr marL="285750" indent="-285750">
              <a:buAutoNum type="arabicPeriod"/>
            </a:pPr>
            <a:endParaRPr lang="en-US" sz="1200" b="1">
              <a:latin typeface="Calibri"/>
              <a:ea typeface="+mn-lt"/>
              <a:cs typeface="+mn-lt"/>
            </a:endParaRPr>
          </a:p>
          <a:p>
            <a:br>
              <a:rPr lang="en-US" sz="1400" dirty="0"/>
            </a:br>
            <a:endParaRPr lang="en-US" sz="1200" b="1">
              <a:latin typeface="Calibri"/>
              <a:cs typeface="Calibri"/>
            </a:endParaRPr>
          </a:p>
          <a:p>
            <a:endParaRPr lang="en-US" sz="1200" b="1">
              <a:latin typeface="Calibri"/>
              <a:cs typeface="Calibri"/>
            </a:endParaRPr>
          </a:p>
          <a:p>
            <a:endParaRPr lang="en-US" sz="1200" b="1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dirty="0" smtClean="0"/>
              <a:pPr/>
              <a:t>5</a:t>
            </a:fld>
            <a:endParaRPr lang="en-US"/>
          </a:p>
        </p:txBody>
      </p:sp>
      <p:pic>
        <p:nvPicPr>
          <p:cNvPr id="29" name="Picture 29" descr="A red and white logo&#10;&#10;Description automatically generated">
            <a:extLst>
              <a:ext uri="{FF2B5EF4-FFF2-40B4-BE49-F238E27FC236}">
                <a16:creationId xmlns:a16="http://schemas.microsoft.com/office/drawing/2014/main" id="{3AEE5A08-160A-B4CB-731C-CCDE6E7B58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41" b="641"/>
          <a:stretch/>
        </p:blipFill>
        <p:spPr/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61C0D41E-653B-F605-DEAB-B7E4C2AB80B3}"/>
              </a:ext>
            </a:extLst>
          </p:cNvPr>
          <p:cNvSpPr/>
          <p:nvPr/>
        </p:nvSpPr>
        <p:spPr>
          <a:xfrm>
            <a:off x="968375" y="1312334"/>
            <a:ext cx="4063999" cy="393699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10" descr="A red and white logo&#10;&#10;Description automatically generated">
            <a:extLst>
              <a:ext uri="{FF2B5EF4-FFF2-40B4-BE49-F238E27FC236}">
                <a16:creationId xmlns:a16="http://schemas.microsoft.com/office/drawing/2014/main" id="{503CD33A-3133-0D54-9537-C350F0C96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389" y="1791218"/>
            <a:ext cx="2986617" cy="298661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6F5F355-8DB6-988E-8645-C328037C2414}"/>
              </a:ext>
            </a:extLst>
          </p:cNvPr>
          <p:cNvSpPr/>
          <p:nvPr/>
        </p:nvSpPr>
        <p:spPr>
          <a:xfrm>
            <a:off x="6561666" y="6204478"/>
            <a:ext cx="3820583" cy="645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074FE955-48EA-ECB0-9774-65A6E557E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E1A601-E0DF-1D69-CA76-EC37F3084E89}"/>
              </a:ext>
            </a:extLst>
          </p:cNvPr>
          <p:cNvSpPr txBox="1">
            <a:spLocks/>
          </p:cNvSpPr>
          <p:nvPr/>
        </p:nvSpPr>
        <p:spPr>
          <a:xfrm>
            <a:off x="6649060" y="798810"/>
            <a:ext cx="2666668" cy="1064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54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>
                <a:solidFill>
                  <a:srgbClr val="000000"/>
                </a:solidFill>
                <a:latin typeface="Calibri Light"/>
                <a:cs typeface="Calibri Light"/>
              </a:rPr>
              <a:t>Agenda</a:t>
            </a:r>
          </a:p>
          <a:p>
            <a:endParaRPr lang="en-US" sz="3600" b="1" cap="none" dirty="0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 descr="A logo in space with stars and a letter&#10;&#10;Description automatically generated">
            <a:extLst>
              <a:ext uri="{FF2B5EF4-FFF2-40B4-BE49-F238E27FC236}">
                <a16:creationId xmlns:a16="http://schemas.microsoft.com/office/drawing/2014/main" id="{E3787262-E512-C552-74B7-4B1C642745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955" t="7023" r="28233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680988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cap="none" dirty="0">
                <a:solidFill>
                  <a:srgbClr val="FFFFFF"/>
                </a:solidFill>
                <a:latin typeface="Calibri Light"/>
                <a:ea typeface="+mj-lt"/>
                <a:cs typeface="Calibri Light"/>
              </a:rPr>
              <a:t>Introduction to Angular</a:t>
            </a:r>
            <a:endParaRPr lang="en-US" cap="non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Introduction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/>
          <a:lstStyle/>
          <a:p>
            <a:r>
              <a:rPr lang="en-US" b="1"/>
              <a:t>What is Angular?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dirty="0" smtClean="0"/>
              <a:t>7</a:t>
            </a:fld>
            <a:endParaRPr lang="en-US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A74F3DC4-E056-67C0-53E6-AFCC599EAEE2}"/>
              </a:ext>
            </a:extLst>
          </p:cNvPr>
          <p:cNvSpPr txBox="1">
            <a:spLocks/>
          </p:cNvSpPr>
          <p:nvPr/>
        </p:nvSpPr>
        <p:spPr>
          <a:xfrm>
            <a:off x="6099716" y="2539339"/>
            <a:ext cx="5828555" cy="884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/>
              <a:buChar char="•"/>
            </a:pPr>
            <a:r>
              <a:rPr lang="en-US" sz="1400" cap="none" dirty="0">
                <a:solidFill>
                  <a:srgbClr val="374151"/>
                </a:solidFill>
                <a:latin typeface="Calibri"/>
                <a:ea typeface="+mj-lt"/>
                <a:cs typeface="+mj-lt"/>
              </a:rPr>
              <a:t>Angular is a development platform for building modern web and mobile applications.</a:t>
            </a:r>
            <a:endParaRPr lang="en-US" sz="1400" cap="none">
              <a:latin typeface="Calibri"/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cap="none" dirty="0">
                <a:solidFill>
                  <a:srgbClr val="374151"/>
                </a:solidFill>
                <a:latin typeface="Calibri"/>
                <a:ea typeface="+mj-lt"/>
                <a:cs typeface="+mj-lt"/>
              </a:rPr>
              <a:t>It uses typescript and HTML as its main languages for building user interfaces.</a:t>
            </a:r>
            <a:endParaRPr lang="en-US" sz="1400" cap="none">
              <a:latin typeface="Calibri"/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cap="none" dirty="0">
                <a:solidFill>
                  <a:srgbClr val="374151"/>
                </a:solidFill>
                <a:latin typeface="Calibri"/>
                <a:ea typeface="+mj-lt"/>
                <a:cs typeface="+mj-lt"/>
              </a:rPr>
              <a:t>Angular provides features like components, directives, forms, and HTTP services to create interactive and dynamic applications.</a:t>
            </a:r>
            <a:endParaRPr lang="en-US" sz="1400" cap="none">
              <a:latin typeface="Calibri"/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cap="none" dirty="0">
                <a:solidFill>
                  <a:srgbClr val="374151"/>
                </a:solidFill>
                <a:latin typeface="Calibri"/>
                <a:ea typeface="+mj-lt"/>
                <a:cs typeface="+mj-lt"/>
              </a:rPr>
              <a:t>With its modular architecture and powerful tools, angular simplifies the process of building complex and feature-rich single-page applications.</a:t>
            </a:r>
            <a:endParaRPr lang="en-US" sz="1400" cap="none">
              <a:latin typeface="Calibri"/>
              <a:cs typeface="Calibri Light"/>
            </a:endParaRPr>
          </a:p>
          <a:p>
            <a:endParaRPr lang="en-US" sz="1400" dirty="0">
              <a:cs typeface="Calibri Light"/>
            </a:endParaRPr>
          </a:p>
        </p:txBody>
      </p:sp>
      <p:pic>
        <p:nvPicPr>
          <p:cNvPr id="42" name="Picture 42" descr="A logo in space with stars and a letter&#10;&#10;Description automatically generated">
            <a:extLst>
              <a:ext uri="{FF2B5EF4-FFF2-40B4-BE49-F238E27FC236}">
                <a16:creationId xmlns:a16="http://schemas.microsoft.com/office/drawing/2014/main" id="{5319F5B0-3561-76D5-B402-826A312031C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7821" r="27821"/>
          <a:stretch/>
        </p:blipFill>
        <p:spPr/>
      </p:pic>
      <p:pic>
        <p:nvPicPr>
          <p:cNvPr id="7" name="Picture 6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912770BF-1FC6-4A88-6D36-F5D25620D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Introduction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/>
          <a:lstStyle/>
          <a:p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Features and Benefits</a:t>
            </a: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A74F3DC4-E056-67C0-53E6-AFCC599EAEE2}"/>
              </a:ext>
            </a:extLst>
          </p:cNvPr>
          <p:cNvSpPr txBox="1">
            <a:spLocks/>
          </p:cNvSpPr>
          <p:nvPr/>
        </p:nvSpPr>
        <p:spPr>
          <a:xfrm>
            <a:off x="6081131" y="2325607"/>
            <a:ext cx="5934388" cy="884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buFont typeface="Arial"/>
              <a:buChar char="•"/>
            </a:pPr>
            <a:r>
              <a:rPr lang="en-US" sz="1200" b="1" cap="none" dirty="0">
                <a:solidFill>
                  <a:srgbClr val="000000"/>
                </a:solidFill>
                <a:latin typeface="Calibri Light"/>
                <a:ea typeface="+mj-lt"/>
                <a:cs typeface="+mj-lt"/>
              </a:rPr>
              <a:t>Component-based</a:t>
            </a:r>
            <a:endParaRPr lang="en-US" sz="1200">
              <a:solidFill>
                <a:srgbClr val="000000"/>
              </a:solidFill>
              <a:latin typeface="Calibri Light"/>
              <a:ea typeface="+mj-lt"/>
              <a:cs typeface="+mj-lt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cap="none" dirty="0">
                <a:solidFill>
                  <a:srgbClr val="000000"/>
                </a:solidFill>
                <a:latin typeface="Calibri Light"/>
                <a:ea typeface="+mj-lt"/>
                <a:cs typeface="+mj-lt"/>
              </a:rPr>
              <a:t>Powerful templates</a:t>
            </a:r>
            <a:endParaRPr lang="en-US">
              <a:solidFill>
                <a:srgbClr val="000000"/>
              </a:solidFill>
              <a:latin typeface="Calibri Light"/>
              <a:ea typeface="+mj-lt"/>
              <a:cs typeface="+mj-lt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cap="none" dirty="0">
                <a:solidFill>
                  <a:srgbClr val="000000"/>
                </a:solidFill>
                <a:latin typeface="Calibri Light"/>
                <a:ea typeface="+mj-lt"/>
                <a:cs typeface="+mj-lt"/>
              </a:rPr>
              <a:t>Dependency injection</a:t>
            </a:r>
            <a:endParaRPr lang="en-US" sz="1200">
              <a:solidFill>
                <a:srgbClr val="000000"/>
              </a:solidFill>
              <a:latin typeface="Calibri Light"/>
              <a:ea typeface="+mj-lt"/>
              <a:cs typeface="+mj-lt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cap="none" err="1">
                <a:solidFill>
                  <a:srgbClr val="000000"/>
                </a:solidFill>
                <a:latin typeface="Calibri Light"/>
                <a:ea typeface="+mj-lt"/>
                <a:cs typeface="+mj-lt"/>
              </a:rPr>
              <a:t>Rxjs</a:t>
            </a:r>
            <a:r>
              <a:rPr lang="en-US" sz="1200" b="1" cap="none" dirty="0">
                <a:solidFill>
                  <a:srgbClr val="000000"/>
                </a:solidFill>
                <a:latin typeface="Calibri Light"/>
                <a:ea typeface="+mj-lt"/>
                <a:cs typeface="+mj-lt"/>
              </a:rPr>
              <a:t> observables</a:t>
            </a:r>
            <a:endParaRPr lang="en-US" sz="1200">
              <a:solidFill>
                <a:srgbClr val="000000"/>
              </a:solidFill>
              <a:latin typeface="Calibri Light"/>
              <a:ea typeface="+mj-lt"/>
              <a:cs typeface="+mj-lt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cap="none" dirty="0">
                <a:solidFill>
                  <a:srgbClr val="000000"/>
                </a:solidFill>
                <a:latin typeface="Calibri Light"/>
                <a:ea typeface="+mj-lt"/>
                <a:cs typeface="+mj-lt"/>
              </a:rPr>
              <a:t>CLI tools</a:t>
            </a:r>
            <a:endParaRPr lang="en-US">
              <a:solidFill>
                <a:srgbClr val="000000"/>
              </a:solidFill>
              <a:latin typeface="Calibri Light"/>
              <a:ea typeface="+mj-lt"/>
              <a:cs typeface="+mj-lt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cap="none" dirty="0">
                <a:solidFill>
                  <a:srgbClr val="000000"/>
                </a:solidFill>
                <a:latin typeface="Calibri Light"/>
                <a:ea typeface="+mj-lt"/>
                <a:cs typeface="+mj-lt"/>
              </a:rPr>
              <a:t>Cross-platform</a:t>
            </a:r>
            <a:endParaRPr lang="en-US" sz="1200">
              <a:solidFill>
                <a:srgbClr val="374151"/>
              </a:solidFill>
              <a:latin typeface="Calibri Light"/>
              <a:ea typeface="+mj-lt"/>
              <a:cs typeface="+mj-lt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="1" cap="none" dirty="0">
                <a:solidFill>
                  <a:srgbClr val="000000"/>
                </a:solidFill>
                <a:latin typeface="Calibri Light"/>
                <a:ea typeface="+mj-lt"/>
                <a:cs typeface="+mj-lt"/>
              </a:rPr>
              <a:t>Community</a:t>
            </a:r>
            <a:endParaRPr lang="en-US" sz="1200" cap="none" dirty="0">
              <a:solidFill>
                <a:srgbClr val="374151"/>
              </a:solidFill>
              <a:cs typeface="Calibri Light"/>
            </a:endParaRPr>
          </a:p>
        </p:txBody>
      </p:sp>
      <p:pic>
        <p:nvPicPr>
          <p:cNvPr id="42" name="Picture 42" descr="A logo in space with stars and a letter&#10;&#10;Description automatically generated">
            <a:extLst>
              <a:ext uri="{FF2B5EF4-FFF2-40B4-BE49-F238E27FC236}">
                <a16:creationId xmlns:a16="http://schemas.microsoft.com/office/drawing/2014/main" id="{5319F5B0-3561-76D5-B402-826A312031C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7821" r="27821"/>
          <a:stretch/>
        </p:blipFill>
        <p:spPr/>
      </p:pic>
      <p:pic>
        <p:nvPicPr>
          <p:cNvPr id="7" name="Picture 6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442280E6-7B8F-6CEB-702D-AFA38266A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1436" y="50297"/>
            <a:ext cx="1308643" cy="48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5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dirty="0" smtClean="0"/>
              <a:t>9</a:t>
            </a:fld>
            <a:endParaRPr lang="en-US"/>
          </a:p>
        </p:txBody>
      </p:sp>
      <p:pic>
        <p:nvPicPr>
          <p:cNvPr id="19" name="Picture 18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E38F93C7-C1F5-5E6C-2E11-54BB384CA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865" y="78852"/>
            <a:ext cx="1308643" cy="484846"/>
          </a:xfrm>
          <a:prstGeom prst="rect">
            <a:avLst/>
          </a:prstGeom>
        </p:spPr>
      </p:pic>
      <p:pic>
        <p:nvPicPr>
          <p:cNvPr id="2" name="Picture 2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E31C6EE3-78CC-68CF-FF26-0470C42A3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485" y="2964"/>
            <a:ext cx="9929281" cy="685207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33707" y="381972"/>
            <a:ext cx="6785186" cy="454288"/>
          </a:xfrm>
        </p:spPr>
        <p:txBody>
          <a:bodyPr/>
          <a:lstStyle/>
          <a:p>
            <a:r>
              <a:rPr lang="en-US" sz="1600" b="1" dirty="0">
                <a:solidFill>
                  <a:srgbClr val="FFFFFF"/>
                </a:solidFill>
                <a:ea typeface="+mn-lt"/>
                <a:cs typeface="+mn-lt"/>
              </a:rPr>
              <a:t>Popular apps build with Angular</a:t>
            </a:r>
            <a:endParaRPr lang="en-US" sz="1600" dirty="0"/>
          </a:p>
        </p:txBody>
      </p:sp>
      <p:pic>
        <p:nvPicPr>
          <p:cNvPr id="21" name="Picture 10" descr="A red and white logo&#10;&#10;Description automatically generated">
            <a:extLst>
              <a:ext uri="{FF2B5EF4-FFF2-40B4-BE49-F238E27FC236}">
                <a16:creationId xmlns:a16="http://schemas.microsoft.com/office/drawing/2014/main" id="{5A246375-ABA1-4790-C8A5-20917A39B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068" y="2861733"/>
            <a:ext cx="2044701" cy="1991784"/>
          </a:xfrm>
          <a:prstGeom prst="rect">
            <a:avLst/>
          </a:prstGeom>
        </p:spPr>
      </p:pic>
      <p:pic>
        <p:nvPicPr>
          <p:cNvPr id="5" name="Picture 4" descr="A black background with grey and white text&#10;&#10;Description automatically generated">
            <a:extLst>
              <a:ext uri="{FF2B5EF4-FFF2-40B4-BE49-F238E27FC236}">
                <a16:creationId xmlns:a16="http://schemas.microsoft.com/office/drawing/2014/main" id="{00D52C0E-B55C-FAE5-A0DE-066FC6509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91" y="3429974"/>
            <a:ext cx="1308643" cy="484846"/>
          </a:xfrm>
          <a:prstGeom prst="rect">
            <a:avLst/>
          </a:prstGeom>
        </p:spPr>
      </p:pic>
      <p:pic>
        <p:nvPicPr>
          <p:cNvPr id="6" name="Picture 10" descr="A red and white logo&#10;&#10;Description automatically generated">
            <a:extLst>
              <a:ext uri="{FF2B5EF4-FFF2-40B4-BE49-F238E27FC236}">
                <a16:creationId xmlns:a16="http://schemas.microsoft.com/office/drawing/2014/main" id="{C33301FF-2FFE-61A0-4449-2F170C7CC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718" y="-92215"/>
            <a:ext cx="1346202" cy="132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0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LW_V2" id="{B6927C32-F217-4A97-8FE2-D3A934AFA979}" vid="{8AAB886A-F653-1948-BBB7-F7B1A419C2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02A8ED-1331-4C1D-8649-743D7BE164DD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99E4EAC9-33DC-4CF0-BA31-C98F61CE47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EA2207-F9CA-4E01-87DD-F4FD75B7EABE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1951</Words>
  <Application>Microsoft Office PowerPoint</Application>
  <PresentationFormat>Widescreen</PresentationFormat>
  <Paragraphs>238</Paragraphs>
  <Slides>37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Wingdings</vt:lpstr>
      <vt:lpstr>Custom</vt:lpstr>
      <vt:lpstr>Session 1</vt:lpstr>
      <vt:lpstr>MEET THE TRAINERS </vt:lpstr>
      <vt:lpstr>Key Learning Outcome</vt:lpstr>
      <vt:lpstr>Prerequisite</vt:lpstr>
      <vt:lpstr>PowerPoint Presentation</vt:lpstr>
      <vt:lpstr>Introduction to Angular</vt:lpstr>
      <vt:lpstr>Introduction</vt:lpstr>
      <vt:lpstr>Introduction</vt:lpstr>
      <vt:lpstr>PowerPoint Presentation</vt:lpstr>
      <vt:lpstr>PowerPoint Presentation</vt:lpstr>
      <vt:lpstr>PowerPoint Presentation</vt:lpstr>
      <vt:lpstr>Angular Versions and Evolution </vt:lpstr>
      <vt:lpstr>PowerPoint Presentation</vt:lpstr>
      <vt:lpstr>Setting up environment </vt:lpstr>
      <vt:lpstr>Setting up environment</vt:lpstr>
      <vt:lpstr>Setting up environment</vt:lpstr>
      <vt:lpstr>PowerPoint Presentation</vt:lpstr>
      <vt:lpstr>Getting started with Angular </vt:lpstr>
      <vt:lpstr>Getting started with Angular</vt:lpstr>
      <vt:lpstr>PowerPoint Presentation</vt:lpstr>
      <vt:lpstr>PowerPoint Presentation</vt:lpstr>
      <vt:lpstr>PowerPoint Presentation</vt:lpstr>
      <vt:lpstr>Decorator in Angular</vt:lpstr>
      <vt:lpstr>Decorator in Angular</vt:lpstr>
      <vt:lpstr>Module, Components and Directives</vt:lpstr>
      <vt:lpstr>Introduction to Module</vt:lpstr>
      <vt:lpstr>PowerPoint Presentation</vt:lpstr>
      <vt:lpstr>Components and Directives</vt:lpstr>
      <vt:lpstr>PowerPoint Presentation</vt:lpstr>
      <vt:lpstr>PowerPoint Presentation</vt:lpstr>
      <vt:lpstr>PowerPoint Presentation</vt:lpstr>
      <vt:lpstr>Introduction to Directives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 Technology Inc.</dc:title>
  <dc:creator/>
  <cp:lastModifiedBy>Muhammad Zubair</cp:lastModifiedBy>
  <cp:revision>453</cp:revision>
  <dcterms:created xsi:type="dcterms:W3CDTF">2023-08-04T13:19:00Z</dcterms:created>
  <dcterms:modified xsi:type="dcterms:W3CDTF">2023-08-22T06:24:32Z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